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3" r:id="rId4"/>
    <p:sldId id="260" r:id="rId5"/>
    <p:sldId id="268" r:id="rId6"/>
    <p:sldId id="267" r:id="rId7"/>
    <p:sldId id="264" r:id="rId8"/>
    <p:sldId id="265" r:id="rId9"/>
    <p:sldId id="266" r:id="rId10"/>
    <p:sldId id="259" r:id="rId11"/>
    <p:sldId id="257" r:id="rId12"/>
    <p:sldId id="25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72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C1E5D-CC0A-47B4-9F90-51FE6C694DC8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17C59-62DA-4E8C-9813-8928610CEB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754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B%D0%B0%D1%82%D0%B8%D0%BD%D1%81%D1%8C%D0%BA%D0%B0_%D0%BC%D0%BE%D0%B2%D0%B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k.wikipedia.org/wiki/%D0%9F%D1%80%D0%B5%D1%86%D0%B5%D1%81%D1%96%D1%8F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A3%D0%BA%D1%80%D0%B0%D1%97%D0%BD%D0%B0" TargetMode="External"/><Relationship Id="rId7" Type="http://schemas.openxmlformats.org/officeDocument/2006/relationships/hyperlink" Target="https://uk.wikipedia.org/wiki/%D0%96%D0%BE%D0%B2%D1%82%D0%B5%D0%BD%D1%8C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k.wikipedia.org/wiki/%D0%91%D0%B5%D1%80%D0%B5%D0%B7%D0%B5%D0%BD%D1%8C" TargetMode="External"/><Relationship Id="rId5" Type="http://schemas.openxmlformats.org/officeDocument/2006/relationships/hyperlink" Target="https://uk.wikipedia.org/wiki/%D0%84%D0%B2%D1%80%D0%BE%D0%BF%D0%B0" TargetMode="External"/><Relationship Id="rId4" Type="http://schemas.openxmlformats.org/officeDocument/2006/relationships/hyperlink" Target="https://uk.wikipedia.org/wiki/%D0%84%D0%B2%D1%80%D0%BE%D0%BF%D0%B5%D0%B9%D1%81%D1%8C%D0%BA%D0%B0_%D0%B5%D0%BA%D0%BE%D0%BD%D0%BE%D0%BC%D1%96%D1%87%D0%BD%D0%B0_%D0%BA%D0%BE%D0%BC%D1%96%D1%81%D1%96%D1%8F_%D0%9E%D0%9E%D0%9D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Нут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ція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Латинська мова"/>
              </a:rPr>
              <a:t>лат.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nutatio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коливання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рух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твердого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тіла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що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обертається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який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відбувається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одночасно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Прецесія"/>
              </a:rPr>
              <a:t>прецесією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і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під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якого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змінюється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між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віссю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власного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обертання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тіла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і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віссю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навколо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якої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відбувається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прецесія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називається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кутом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нутації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E5DD-72F8-4277-9903-1D42329AB8E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9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17C59-62DA-4E8C-9813-8928610CEB0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18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Терміни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дії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літнього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часу в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Україна"/>
              </a:rPr>
              <a:t>Україні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вводяться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відповідно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рекомендацій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Європейської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економічної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комісії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 ООН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гармонізації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відліку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часу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території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всієї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Європа"/>
              </a:rPr>
              <a:t>Європи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і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довколишніх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країн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Перехід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літній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тобто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переведення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годинника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годину вперед) в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Україна"/>
              </a:rPr>
              <a:t>Україні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здійснюється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останню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неділю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Березень"/>
              </a:rPr>
              <a:t>березня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 3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годині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перехід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стандартний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тобто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переведення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годинника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годину назад,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скасовується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літній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час) —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останню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неділю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Жовтень"/>
              </a:rPr>
              <a:t>жовтня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 4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годині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E5DD-72F8-4277-9903-1D42329AB8E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50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39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93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54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27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26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39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72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59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87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9CA9-7776-4219-AE4B-EDDADCCE3640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9E62-F46B-4D2C-AE7F-C492D3983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4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748" y="2375065"/>
            <a:ext cx="9144000" cy="1039895"/>
          </a:xfrm>
        </p:spPr>
        <p:txBody>
          <a:bodyPr/>
          <a:lstStyle/>
          <a:p>
            <a:r>
              <a:rPr lang="uk-UA" dirty="0" smtClean="0"/>
              <a:t>Час та Календар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01050" y="0"/>
            <a:ext cx="4290950" cy="412668"/>
          </a:xfrm>
        </p:spPr>
        <p:txBody>
          <a:bodyPr>
            <a:normAutofit lnSpcReduction="10000"/>
          </a:bodyPr>
          <a:lstStyle/>
          <a:p>
            <a:r>
              <a:rPr lang="uk-UA" dirty="0" smtClean="0">
                <a:solidFill>
                  <a:schemeClr val="bg1">
                    <a:lumMod val="95000"/>
                  </a:schemeClr>
                </a:solidFill>
              </a:rPr>
              <a:t>Зроблено з божою допомогою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97666" y="6005553"/>
            <a:ext cx="5294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 smtClean="0"/>
              <a:t>Зроблено учнями 11 – Ф класу</a:t>
            </a:r>
          </a:p>
          <a:p>
            <a:r>
              <a:rPr lang="uk-UA" sz="2000" dirty="0" smtClean="0"/>
              <a:t>Афанасьєвим Олексієм і Москаленком Сергієм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6802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7" y="1852572"/>
            <a:ext cx="4273921" cy="313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5138" y="301671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smtClean="0"/>
              <a:t>+</a:t>
            </a:r>
            <a:endParaRPr lang="ru-RU" sz="6000" dirty="0"/>
          </a:p>
        </p:txBody>
      </p:sp>
      <p:pic>
        <p:nvPicPr>
          <p:cNvPr id="2056" name="Picture 8" descr="Ð ÐµÐ·ÑÐ»ÑÑÐ°Ñ Ð¿Ð¾ÑÑÐºÑ Ð·Ð¾Ð±ÑÐ°Ð¶ÐµÐ½Ñ Ð·Ð° Ð·Ð°Ð¿Ð¸ÑÐ¾Ð¼ &quot;ÑÐ°ÑÑ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27" y="2019120"/>
            <a:ext cx="3022801" cy="309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Ð ÐµÐ·ÑÐ»ÑÑÐ°Ñ Ð¿Ð¾ÑÑÐºÑ Ð·Ð¾Ð±ÑÐ°Ð¶ÐµÐ½Ñ Ð·Ð° Ð·Ð°Ð¿Ð¸ÑÐ¾Ð¼ &quot;Ð°ÑÐ¾Ð¼Ð½ÑÐµ ÑÐ°ÑÑ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817" y="213656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26128" y="291398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smtClean="0"/>
              <a:t>=</a:t>
            </a:r>
            <a:endParaRPr lang="ru-RU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4912922" y="314050"/>
            <a:ext cx="304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Атомний</a:t>
            </a:r>
            <a:r>
              <a:rPr lang="ru-RU" sz="2800" dirty="0"/>
              <a:t> </a:t>
            </a:r>
            <a:r>
              <a:rPr lang="ru-RU" sz="2800" dirty="0" err="1" smtClean="0"/>
              <a:t>годинник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527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151" y="277456"/>
            <a:ext cx="312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Атомний</a:t>
            </a:r>
            <a:r>
              <a:rPr lang="ru-RU" sz="2800" dirty="0" smtClean="0"/>
              <a:t> </a:t>
            </a:r>
            <a:r>
              <a:rPr lang="ru-RU" sz="2800" dirty="0" err="1" smtClean="0"/>
              <a:t>годинник</a:t>
            </a:r>
            <a:r>
              <a:rPr lang="ru-RU" sz="2800" dirty="0" smtClean="0"/>
              <a:t> 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73776" y="983258"/>
            <a:ext cx="366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 секунда = 9 192 631 770 </a:t>
            </a:r>
            <a:r>
              <a:rPr lang="ru-RU" dirty="0" err="1" smtClean="0"/>
              <a:t>коливань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73776" y="1806582"/>
            <a:ext cx="511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Цезій</a:t>
            </a:r>
            <a:r>
              <a:rPr lang="ru-RU" dirty="0" smtClean="0"/>
              <a:t> 133 – є </a:t>
            </a:r>
            <a:r>
              <a:rPr lang="ru-RU" dirty="0" err="1" smtClean="0"/>
              <a:t>стандартним</a:t>
            </a:r>
            <a:r>
              <a:rPr lang="ru-RU" dirty="0" smtClean="0"/>
              <a:t> </a:t>
            </a:r>
            <a:r>
              <a:rPr lang="ru-RU" dirty="0" err="1" smtClean="0"/>
              <a:t>вимірювальником</a:t>
            </a:r>
            <a:r>
              <a:rPr lang="ru-RU" dirty="0" smtClean="0"/>
              <a:t> часу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973776" y="1391760"/>
            <a:ext cx="698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9 192 631 770 – </a:t>
            </a:r>
            <a:r>
              <a:rPr lang="uk-UA" dirty="0" smtClean="0"/>
              <a:t>частота коливань</a:t>
            </a:r>
            <a:r>
              <a:rPr lang="ru-RU" dirty="0" smtClean="0"/>
              <a:t> </a:t>
            </a:r>
            <a:r>
              <a:rPr lang="uk-UA" dirty="0" smtClean="0"/>
              <a:t>мікрохвильового</a:t>
            </a:r>
            <a:r>
              <a:rPr lang="ru-RU" dirty="0" smtClean="0"/>
              <a:t> </a:t>
            </a:r>
            <a:r>
              <a:rPr lang="ru-RU" dirty="0" err="1" smtClean="0"/>
              <a:t>випромінювання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1040" name="Picture 16" descr="Ð ÐµÐ·ÑÐ»ÑÑÐ°Ñ Ð¿Ð¾ÑÑÐºÑ Ð·Ð¾Ð±ÑÐ°Ð¶ÐµÐ½Ñ Ð·Ð° Ð·Ð°Ð¿Ð¸ÑÐ¾Ð¼ &quot;ÑÐµÐ·ÑÐ¹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778" y="2517570"/>
            <a:ext cx="6667583" cy="355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2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8234" y="1816924"/>
            <a:ext cx="401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dirty="0" smtClean="0"/>
              <a:t>Дякуємо за увагу.</a:t>
            </a:r>
            <a:endParaRPr lang="ru-RU" sz="4000" dirty="0"/>
          </a:p>
        </p:txBody>
      </p:sp>
      <p:pic>
        <p:nvPicPr>
          <p:cNvPr id="5122" name="Picture 2" descr="ÐÐ¾Ð²âÑÐ·Ð°Ð½Ðµ Ð·Ð¾Ð±ÑÐ°Ð¶ÐµÐ½Ð½Ñ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64" y="2524810"/>
            <a:ext cx="5532706" cy="391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9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BE85A2-35E3-4C76-9578-2B7862B0B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83" y="963096"/>
            <a:ext cx="11794434" cy="2647501"/>
          </a:xfrm>
        </p:spPr>
        <p:txBody>
          <a:bodyPr>
            <a:normAutofit/>
          </a:bodyPr>
          <a:lstStyle/>
          <a:p>
            <a:pPr algn="just"/>
            <a:r>
              <a:rPr lang="ru-RU" b="1" dirty="0" err="1"/>
              <a:t>Зоряний</a:t>
            </a:r>
            <a:r>
              <a:rPr lang="ru-RU" b="1" dirty="0"/>
              <a:t> час</a:t>
            </a:r>
            <a:r>
              <a:rPr lang="ru-RU" dirty="0"/>
              <a:t>, </a:t>
            </a:r>
            <a:r>
              <a:rPr lang="ru-RU" b="1" dirty="0"/>
              <a:t>s</a:t>
            </a:r>
            <a:r>
              <a:rPr lang="ru-RU" dirty="0"/>
              <a:t> — </a:t>
            </a:r>
            <a:r>
              <a:rPr lang="ru-RU" dirty="0" err="1"/>
              <a:t>часовий</a:t>
            </a:r>
            <a:r>
              <a:rPr lang="ru-RU" dirty="0"/>
              <a:t> кут 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. </a:t>
            </a:r>
            <a:r>
              <a:rPr lang="ru-RU" b="1" dirty="0" err="1"/>
              <a:t>Зоряний</a:t>
            </a:r>
            <a:r>
              <a:rPr lang="ru-RU" b="1" dirty="0"/>
              <a:t> час</a:t>
            </a:r>
            <a:r>
              <a:rPr lang="ru-RU" dirty="0"/>
              <a:t> </a:t>
            </a:r>
            <a:r>
              <a:rPr lang="ru-RU" dirty="0" err="1"/>
              <a:t>використовується</a:t>
            </a:r>
            <a:r>
              <a:rPr lang="ru-RU" dirty="0"/>
              <a:t> астрономами,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визначити</a:t>
            </a:r>
            <a:r>
              <a:rPr lang="ru-RU" dirty="0"/>
              <a:t>, </a:t>
            </a:r>
            <a:r>
              <a:rPr lang="ru-RU" dirty="0" err="1"/>
              <a:t>куди</a:t>
            </a:r>
            <a:r>
              <a:rPr lang="ru-RU" dirty="0"/>
              <a:t> треба </a:t>
            </a:r>
            <a:r>
              <a:rPr lang="ru-RU" dirty="0" err="1"/>
              <a:t>спрямувати</a:t>
            </a:r>
            <a:r>
              <a:rPr lang="ru-RU" dirty="0"/>
              <a:t> телескоп,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побачити</a:t>
            </a:r>
            <a:r>
              <a:rPr lang="ru-RU" dirty="0"/>
              <a:t> </a:t>
            </a:r>
            <a:r>
              <a:rPr lang="ru-RU" dirty="0" err="1"/>
              <a:t>потрібний</a:t>
            </a:r>
            <a:r>
              <a:rPr lang="ru-RU" dirty="0"/>
              <a:t> </a:t>
            </a:r>
            <a:r>
              <a:rPr lang="ru-RU" dirty="0" err="1"/>
              <a:t>об'єкт</a:t>
            </a:r>
            <a:r>
              <a:rPr lang="ru-RU" dirty="0"/>
              <a:t>.</a:t>
            </a:r>
          </a:p>
        </p:txBody>
      </p:sp>
      <p:pic>
        <p:nvPicPr>
          <p:cNvPr id="1026" name="Picture 2" descr="https://upload.wikimedia.org/wikipedia/commons/5/51/Grosserwagenmitzeigerz.jpg">
            <a:extLst>
              <a:ext uri="{FF2B5EF4-FFF2-40B4-BE49-F238E27FC236}">
                <a16:creationId xmlns:a16="http://schemas.microsoft.com/office/drawing/2014/main" xmlns="" id="{90CFC4E4-D502-48D7-B9D2-08A4EDFCF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81" y="2286847"/>
            <a:ext cx="6304936" cy="42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E1C8263D-58D9-4921-8804-3EA71BDB55C3}"/>
              </a:ext>
            </a:extLst>
          </p:cNvPr>
          <p:cNvSpPr/>
          <p:nvPr/>
        </p:nvSpPr>
        <p:spPr>
          <a:xfrm>
            <a:off x="198783" y="3138272"/>
            <a:ext cx="44538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«</a:t>
            </a:r>
            <a:r>
              <a:rPr lang="ru-RU" sz="2000" dirty="0" err="1"/>
              <a:t>Зоряна</a:t>
            </a:r>
            <a:r>
              <a:rPr lang="ru-RU" sz="2000" dirty="0"/>
              <a:t>» </a:t>
            </a:r>
            <a:r>
              <a:rPr lang="ru-RU" sz="2000" dirty="0" err="1"/>
              <a:t>годинникова</a:t>
            </a:r>
            <a:r>
              <a:rPr lang="ru-RU" sz="2000" dirty="0"/>
              <a:t> </a:t>
            </a:r>
            <a:r>
              <a:rPr lang="ru-RU" sz="2000" dirty="0" err="1"/>
              <a:t>стрілка</a:t>
            </a:r>
            <a:r>
              <a:rPr lang="ru-RU" sz="2000" dirty="0"/>
              <a:t> </a:t>
            </a:r>
            <a:r>
              <a:rPr lang="ru-RU" sz="2000" dirty="0" err="1"/>
              <a:t>обертається</a:t>
            </a:r>
            <a:r>
              <a:rPr lang="ru-RU" sz="2000" dirty="0"/>
              <a:t> на </a:t>
            </a:r>
            <a:r>
              <a:rPr lang="ru-RU" sz="2000" dirty="0" err="1"/>
              <a:t>умовно</a:t>
            </a:r>
            <a:r>
              <a:rPr lang="ru-RU" sz="2000" dirty="0"/>
              <a:t> </a:t>
            </a:r>
            <a:r>
              <a:rPr lang="ru-RU" sz="2000" dirty="0" err="1"/>
              <a:t>прикріпленому</a:t>
            </a:r>
            <a:r>
              <a:rPr lang="ru-RU" sz="2000" dirty="0"/>
              <a:t> до горизонту </a:t>
            </a:r>
            <a:r>
              <a:rPr lang="ru-RU" sz="2000" dirty="0" err="1"/>
              <a:t>уявному</a:t>
            </a:r>
            <a:r>
              <a:rPr lang="ru-RU" sz="2000" dirty="0"/>
              <a:t> </a:t>
            </a:r>
            <a:r>
              <a:rPr lang="ru-RU" sz="2000" dirty="0" err="1"/>
              <a:t>циферблаті</a:t>
            </a:r>
            <a:r>
              <a:rPr lang="ru-RU" sz="2000" dirty="0"/>
              <a:t>: </a:t>
            </a:r>
          </a:p>
          <a:p>
            <a:r>
              <a:rPr lang="ru-RU" sz="2000" dirty="0"/>
              <a:t>при </a:t>
            </a:r>
            <a:r>
              <a:rPr lang="ru-RU" sz="2000" dirty="0" err="1"/>
              <a:t>повороті</a:t>
            </a:r>
            <a:r>
              <a:rPr lang="ru-RU" sz="2000" dirty="0"/>
              <a:t> на 15 ° (шкала 0 °, 15 °, 30 ° </a:t>
            </a:r>
            <a:r>
              <a:rPr lang="ru-RU" sz="2000" dirty="0" err="1"/>
              <a:t>тощо</a:t>
            </a:r>
            <a:r>
              <a:rPr lang="ru-RU" sz="2000" dirty="0"/>
              <a:t>.) проходить 1:00 </a:t>
            </a:r>
            <a:r>
              <a:rPr lang="ru-RU" sz="2000" dirty="0" err="1"/>
              <a:t>зоряного</a:t>
            </a:r>
            <a:r>
              <a:rPr lang="ru-RU" sz="2000" dirty="0"/>
              <a:t> часу (шкала 23, 0, 1 </a:t>
            </a:r>
            <a:r>
              <a:rPr lang="ru-RU" sz="2000" dirty="0" err="1"/>
              <a:t>тощо</a:t>
            </a:r>
            <a:r>
              <a:rPr lang="ru-RU" sz="2000" dirty="0"/>
              <a:t>.).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1364" y="237507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Зоряний час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315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465C059-7BB1-4FC1-808E-B286F9B7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місця</a:t>
            </a:r>
            <a:r>
              <a:rPr lang="ru-RU" dirty="0"/>
              <a:t> </a:t>
            </a:r>
            <a:r>
              <a:rPr lang="ru-RU" dirty="0" err="1"/>
              <a:t>розрізняють</a:t>
            </a:r>
            <a:r>
              <a:rPr lang="ru-RU" dirty="0"/>
              <a:t>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7AE26B4-1BA5-4B26-B2C2-C104F7FFB695}"/>
              </a:ext>
            </a:extLst>
          </p:cNvPr>
          <p:cNvSpPr/>
          <p:nvPr/>
        </p:nvSpPr>
        <p:spPr>
          <a:xfrm>
            <a:off x="93216" y="1120676"/>
            <a:ext cx="11817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Місцевий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</a:t>
            </a:r>
            <a:r>
              <a:rPr lang="ru-RU" b="1" dirty="0" smtClean="0"/>
              <a:t>час </a:t>
            </a:r>
            <a:r>
              <a:rPr lang="en-US" dirty="0" smtClean="0"/>
              <a:t>— </a:t>
            </a:r>
            <a:r>
              <a:rPr lang="ru-RU" dirty="0" err="1"/>
              <a:t>часовий</a:t>
            </a:r>
            <a:r>
              <a:rPr lang="ru-RU" dirty="0"/>
              <a:t> кут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для </a:t>
            </a:r>
            <a:r>
              <a:rPr lang="ru-RU" dirty="0" err="1"/>
              <a:t>цього</a:t>
            </a:r>
            <a:r>
              <a:rPr lang="ru-RU" dirty="0"/>
              <a:t> </a:t>
            </a:r>
            <a:r>
              <a:rPr lang="ru-RU" dirty="0" err="1"/>
              <a:t>місця</a:t>
            </a:r>
            <a:r>
              <a:rPr lang="ru-RU" dirty="0"/>
              <a:t> (для </a:t>
            </a:r>
            <a:r>
              <a:rPr lang="ru-RU" dirty="0" err="1"/>
              <a:t>місцевого</a:t>
            </a:r>
            <a:r>
              <a:rPr lang="ru-RU" dirty="0"/>
              <a:t> </a:t>
            </a:r>
            <a:r>
              <a:rPr lang="ru-RU" dirty="0" err="1"/>
              <a:t>меридіана</a:t>
            </a:r>
            <a:r>
              <a:rPr lang="ru-RU" dirty="0"/>
              <a:t>).</a:t>
            </a:r>
          </a:p>
          <a:p>
            <a:r>
              <a:rPr lang="ru-RU" b="1" dirty="0" err="1"/>
              <a:t>Гринвіцький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ru-RU" b="1" dirty="0" err="1"/>
              <a:t>або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за </a:t>
            </a:r>
            <a:r>
              <a:rPr lang="ru-RU" b="1" dirty="0" err="1"/>
              <a:t>Гринвічем</a:t>
            </a:r>
            <a:r>
              <a:rPr lang="ru-RU" dirty="0"/>
              <a:t> (англ. </a:t>
            </a:r>
            <a:r>
              <a:rPr lang="en-US" dirty="0"/>
              <a:t>Greenwich Sidereal Time, GST) — </a:t>
            </a:r>
            <a:r>
              <a:rPr lang="ru-RU" dirty="0" err="1"/>
              <a:t>часовий</a:t>
            </a:r>
            <a:r>
              <a:rPr lang="ru-RU" dirty="0"/>
              <a:t> кут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на </a:t>
            </a:r>
            <a:r>
              <a:rPr lang="ru-RU" dirty="0" err="1"/>
              <a:t>гринвіцькому</a:t>
            </a:r>
            <a:r>
              <a:rPr lang="ru-RU" dirty="0"/>
              <a:t> </a:t>
            </a:r>
            <a:r>
              <a:rPr lang="ru-RU" dirty="0" err="1"/>
              <a:t>меридіані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3215" y="2161541"/>
            <a:ext cx="120055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Зоряний</a:t>
            </a:r>
            <a:r>
              <a:rPr lang="ru-RU" dirty="0" smtClean="0"/>
              <a:t> </a:t>
            </a:r>
            <a:r>
              <a:rPr lang="ru-RU" dirty="0"/>
              <a:t>час </a:t>
            </a:r>
            <a:r>
              <a:rPr lang="ru-RU" dirty="0" err="1"/>
              <a:t>залежить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обертання</a:t>
            </a:r>
            <a:r>
              <a:rPr lang="ru-RU" dirty="0"/>
              <a:t> </a:t>
            </a:r>
            <a:r>
              <a:rPr lang="ru-RU" dirty="0" err="1"/>
              <a:t>Землі</a:t>
            </a:r>
            <a:r>
              <a:rPr lang="ru-RU" dirty="0"/>
              <a:t>, а, </a:t>
            </a:r>
            <a:r>
              <a:rPr lang="ru-RU" dirty="0" err="1"/>
              <a:t>отже</a:t>
            </a:r>
            <a:r>
              <a:rPr lang="ru-RU" dirty="0"/>
              <a:t>, шкала </a:t>
            </a:r>
            <a:r>
              <a:rPr lang="ru-RU" dirty="0" err="1"/>
              <a:t>зоряного</a:t>
            </a:r>
            <a:r>
              <a:rPr lang="ru-RU" dirty="0"/>
              <a:t> часу є </a:t>
            </a:r>
            <a:r>
              <a:rPr lang="ru-RU" i="1" dirty="0" err="1"/>
              <a:t>нерівномірною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При </a:t>
            </a:r>
            <a:r>
              <a:rPr lang="ru-RU" dirty="0" err="1"/>
              <a:t>визначенні</a:t>
            </a:r>
            <a:r>
              <a:rPr lang="ru-RU" dirty="0"/>
              <a:t>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по </a:t>
            </a:r>
            <a:r>
              <a:rPr lang="ru-RU" dirty="0" err="1"/>
              <a:t>різному</a:t>
            </a:r>
            <a:r>
              <a:rPr lang="ru-RU" dirty="0"/>
              <a:t> </a:t>
            </a:r>
            <a:r>
              <a:rPr lang="ru-RU" dirty="0" err="1"/>
              <a:t>враховувати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не </a:t>
            </a:r>
            <a:r>
              <a:rPr lang="ru-RU" dirty="0" err="1"/>
              <a:t>враховувати</a:t>
            </a:r>
            <a:r>
              <a:rPr lang="ru-RU" dirty="0"/>
              <a:t> </a:t>
            </a:r>
            <a:r>
              <a:rPr lang="ru-RU" i="1" dirty="0" err="1"/>
              <a:t>нутацію</a:t>
            </a:r>
            <a:r>
              <a:rPr lang="ru-RU" dirty="0"/>
              <a:t>. Тому в </a:t>
            </a:r>
            <a:r>
              <a:rPr lang="ru-RU" dirty="0" err="1"/>
              <a:t>залежності</a:t>
            </a:r>
            <a:r>
              <a:rPr lang="ru-RU" dirty="0"/>
              <a:t> з </a:t>
            </a:r>
            <a:r>
              <a:rPr lang="ru-RU" dirty="0" err="1"/>
              <a:t>цим</a:t>
            </a:r>
            <a:r>
              <a:rPr lang="ru-RU" dirty="0"/>
              <a:t> </a:t>
            </a:r>
            <a:r>
              <a:rPr lang="ru-RU" dirty="0" err="1"/>
              <a:t>розрізняють</a:t>
            </a:r>
            <a:r>
              <a:rPr lang="ru-RU" dirty="0"/>
              <a:t>: </a:t>
            </a:r>
            <a:r>
              <a:rPr lang="ru-RU" dirty="0" err="1"/>
              <a:t>істинний</a:t>
            </a:r>
            <a:r>
              <a:rPr lang="ru-RU" dirty="0"/>
              <a:t>, </a:t>
            </a:r>
            <a:r>
              <a:rPr lang="ru-RU" dirty="0" err="1"/>
              <a:t>квазіістинний</a:t>
            </a:r>
            <a:r>
              <a:rPr lang="ru-RU" dirty="0"/>
              <a:t> і </a:t>
            </a:r>
            <a:r>
              <a:rPr lang="ru-RU" dirty="0" err="1"/>
              <a:t>середній</a:t>
            </a:r>
            <a:r>
              <a:rPr lang="ru-RU" dirty="0"/>
              <a:t> </a:t>
            </a:r>
            <a:r>
              <a:rPr lang="ru-RU" dirty="0" err="1"/>
              <a:t>зоряний</a:t>
            </a:r>
            <a:r>
              <a:rPr lang="ru-RU" dirty="0"/>
              <a:t> час. У </a:t>
            </a:r>
            <a:r>
              <a:rPr lang="ru-RU" dirty="0" err="1"/>
              <a:t>першому</a:t>
            </a:r>
            <a:r>
              <a:rPr lang="ru-RU" dirty="0"/>
              <a:t> </a:t>
            </a:r>
            <a:r>
              <a:rPr lang="ru-RU" dirty="0" err="1"/>
              <a:t>випадку</a:t>
            </a:r>
            <a:r>
              <a:rPr lang="ru-RU" dirty="0"/>
              <a:t> </a:t>
            </a:r>
            <a:r>
              <a:rPr lang="ru-RU" dirty="0" err="1"/>
              <a:t>розглядається</a:t>
            </a:r>
            <a:r>
              <a:rPr lang="ru-RU" dirty="0"/>
              <a:t> </a:t>
            </a:r>
            <a:r>
              <a:rPr lang="ru-RU" dirty="0" err="1"/>
              <a:t>істинна</a:t>
            </a:r>
            <a:r>
              <a:rPr lang="ru-RU" dirty="0"/>
              <a:t> точка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іст</a:t>
            </a:r>
            <a:r>
              <a:rPr lang="ru-RU" dirty="0"/>
              <a:t>, </a:t>
            </a:r>
            <a:r>
              <a:rPr lang="ru-RU" dirty="0" err="1"/>
              <a:t>наділена</a:t>
            </a:r>
            <a:r>
              <a:rPr lang="ru-RU" dirty="0"/>
              <a:t> </a:t>
            </a:r>
            <a:r>
              <a:rPr lang="ru-RU" dirty="0" err="1"/>
              <a:t>прецесійним</a:t>
            </a:r>
            <a:r>
              <a:rPr lang="ru-RU" dirty="0"/>
              <a:t> та </a:t>
            </a:r>
            <a:r>
              <a:rPr lang="ru-RU" dirty="0" err="1"/>
              <a:t>нутаційним</a:t>
            </a:r>
            <a:r>
              <a:rPr lang="ru-RU" dirty="0"/>
              <a:t> </a:t>
            </a:r>
            <a:r>
              <a:rPr lang="ru-RU" dirty="0" err="1"/>
              <a:t>рухом</a:t>
            </a:r>
            <a:r>
              <a:rPr lang="ru-RU" dirty="0"/>
              <a:t>. Вона </a:t>
            </a:r>
            <a:r>
              <a:rPr lang="ru-RU" dirty="0" err="1"/>
              <a:t>зміщується</a:t>
            </a:r>
            <a:r>
              <a:rPr lang="ru-RU" dirty="0"/>
              <a:t> в </a:t>
            </a:r>
            <a:r>
              <a:rPr lang="ru-RU" dirty="0" err="1"/>
              <a:t>площині</a:t>
            </a:r>
            <a:r>
              <a:rPr lang="ru-RU" dirty="0"/>
              <a:t> </a:t>
            </a:r>
            <a:r>
              <a:rPr lang="ru-RU" dirty="0" err="1"/>
              <a:t>екліптики</a:t>
            </a:r>
            <a:r>
              <a:rPr lang="ru-RU" dirty="0"/>
              <a:t> </a:t>
            </a:r>
            <a:r>
              <a:rPr lang="ru-RU" dirty="0" err="1"/>
              <a:t>зі</a:t>
            </a:r>
            <a:r>
              <a:rPr lang="ru-RU" dirty="0"/>
              <a:t> </a:t>
            </a:r>
            <a:r>
              <a:rPr lang="ru-RU" dirty="0" err="1"/>
              <a:t>швидкістю</a:t>
            </a:r>
            <a:r>
              <a:rPr lang="ru-RU" dirty="0"/>
              <a:t> 50,25" на </a:t>
            </a:r>
            <a:r>
              <a:rPr lang="ru-RU" dirty="0" err="1"/>
              <a:t>рік</a:t>
            </a:r>
            <a:r>
              <a:rPr lang="ru-RU" dirty="0"/>
              <a:t> </a:t>
            </a:r>
            <a:r>
              <a:rPr lang="ru-RU" dirty="0" err="1"/>
              <a:t>внаслідок</a:t>
            </a:r>
            <a:r>
              <a:rPr lang="ru-RU" dirty="0"/>
              <a:t> </a:t>
            </a:r>
            <a:r>
              <a:rPr lang="ru-RU" dirty="0" err="1"/>
              <a:t>загальної</a:t>
            </a:r>
            <a:r>
              <a:rPr lang="ru-RU" dirty="0"/>
              <a:t> </a:t>
            </a:r>
            <a:r>
              <a:rPr lang="ru-RU" dirty="0" err="1"/>
              <a:t>прецесії</a:t>
            </a:r>
            <a:r>
              <a:rPr lang="ru-RU" dirty="0"/>
              <a:t> по </a:t>
            </a:r>
            <a:r>
              <a:rPr lang="ru-RU" dirty="0" err="1"/>
              <a:t>довготі</a:t>
            </a:r>
            <a:r>
              <a:rPr lang="ru-RU" dirty="0"/>
              <a:t> та </a:t>
            </a:r>
            <a:r>
              <a:rPr lang="ru-RU" dirty="0" err="1"/>
              <a:t>водночас</a:t>
            </a:r>
            <a:r>
              <a:rPr lang="ru-RU" dirty="0"/>
              <a:t> </a:t>
            </a:r>
            <a:r>
              <a:rPr lang="ru-RU" dirty="0" err="1"/>
              <a:t>періодично</a:t>
            </a:r>
            <a:r>
              <a:rPr lang="ru-RU" dirty="0"/>
              <a:t> </a:t>
            </a:r>
            <a:r>
              <a:rPr lang="ru-RU" dirty="0" err="1"/>
              <a:t>коливається</a:t>
            </a:r>
            <a:r>
              <a:rPr lang="ru-RU" dirty="0"/>
              <a:t> через </a:t>
            </a:r>
            <a:r>
              <a:rPr lang="ru-RU" dirty="0" err="1"/>
              <a:t>нутацію</a:t>
            </a:r>
            <a:r>
              <a:rPr lang="ru-RU" dirty="0"/>
              <a:t>. У другому </a:t>
            </a:r>
            <a:r>
              <a:rPr lang="ru-RU" dirty="0" err="1"/>
              <a:t>випадку</a:t>
            </a:r>
            <a:r>
              <a:rPr lang="ru-RU" dirty="0"/>
              <a:t> — </a:t>
            </a:r>
            <a:r>
              <a:rPr lang="ru-RU" dirty="0" err="1"/>
              <a:t>квазіістінний</a:t>
            </a:r>
            <a:r>
              <a:rPr lang="ru-RU" dirty="0"/>
              <a:t> </a:t>
            </a:r>
            <a:r>
              <a:rPr lang="ru-RU" dirty="0" err="1"/>
              <a:t>зоряний</a:t>
            </a:r>
            <a:r>
              <a:rPr lang="ru-RU" dirty="0"/>
              <a:t> час, з </a:t>
            </a:r>
            <a:r>
              <a:rPr lang="ru-RU" dirty="0" err="1"/>
              <a:t>нутації</a:t>
            </a:r>
            <a:r>
              <a:rPr lang="ru-RU" dirty="0"/>
              <a:t> </a:t>
            </a:r>
            <a:r>
              <a:rPr lang="ru-RU" dirty="0" err="1"/>
              <a:t>виключена</a:t>
            </a:r>
            <a:r>
              <a:rPr lang="ru-RU" dirty="0"/>
              <a:t>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короткоперіодична</a:t>
            </a:r>
            <a:r>
              <a:rPr lang="ru-RU" dirty="0"/>
              <a:t> </a:t>
            </a:r>
            <a:r>
              <a:rPr lang="ru-RU" dirty="0" err="1"/>
              <a:t>частина</a:t>
            </a:r>
            <a:r>
              <a:rPr lang="ru-RU" dirty="0"/>
              <a:t>, </a:t>
            </a:r>
            <a:r>
              <a:rPr lang="ru-RU" dirty="0" err="1"/>
              <a:t>нарешті</a:t>
            </a:r>
            <a:r>
              <a:rPr lang="ru-RU" dirty="0"/>
              <a:t>, </a:t>
            </a:r>
            <a:r>
              <a:rPr lang="ru-RU" dirty="0" err="1"/>
              <a:t>виключення</a:t>
            </a:r>
            <a:r>
              <a:rPr lang="ru-RU" dirty="0"/>
              <a:t> </a:t>
            </a:r>
            <a:r>
              <a:rPr lang="ru-RU" dirty="0" err="1"/>
              <a:t>всієї</a:t>
            </a:r>
            <a:r>
              <a:rPr lang="ru-RU" dirty="0"/>
              <a:t> </a:t>
            </a:r>
            <a:r>
              <a:rPr lang="ru-RU" dirty="0" err="1"/>
              <a:t>нутації</a:t>
            </a:r>
            <a:r>
              <a:rPr lang="ru-RU" dirty="0"/>
              <a:t> </a:t>
            </a:r>
            <a:r>
              <a:rPr lang="ru-RU" dirty="0" err="1"/>
              <a:t>дає</a:t>
            </a:r>
            <a:r>
              <a:rPr lang="ru-RU" dirty="0"/>
              <a:t> точку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серед</a:t>
            </a:r>
            <a:r>
              <a:rPr lang="ru-RU" dirty="0"/>
              <a:t>, яка </a:t>
            </a:r>
            <a:r>
              <a:rPr lang="ru-RU" dirty="0" err="1"/>
              <a:t>визначає</a:t>
            </a:r>
            <a:r>
              <a:rPr lang="ru-RU" dirty="0"/>
              <a:t> </a:t>
            </a:r>
            <a:r>
              <a:rPr lang="ru-RU" dirty="0" err="1"/>
              <a:t>середній</a:t>
            </a:r>
            <a:r>
              <a:rPr lang="ru-RU" dirty="0"/>
              <a:t> </a:t>
            </a:r>
            <a:r>
              <a:rPr lang="ru-RU" dirty="0" err="1"/>
              <a:t>зоряній</a:t>
            </a:r>
            <a:r>
              <a:rPr lang="ru-RU" dirty="0"/>
              <a:t> час.</a:t>
            </a:r>
          </a:p>
          <a:p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3215" y="4333481"/>
            <a:ext cx="119008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Таким чином </a:t>
            </a:r>
            <a:r>
              <a:rPr lang="ru-RU" sz="2000" dirty="0" err="1"/>
              <a:t>отримують</a:t>
            </a:r>
            <a:r>
              <a:rPr lang="ru-RU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Місцевий</a:t>
            </a:r>
            <a:r>
              <a:rPr lang="ru-RU" b="1" dirty="0"/>
              <a:t> </a:t>
            </a:r>
            <a:r>
              <a:rPr lang="ru-RU" b="1" dirty="0" err="1"/>
              <a:t>істинний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</a:t>
            </a:r>
            <a:r>
              <a:rPr lang="ru-RU" b="1" dirty="0" smtClean="0"/>
              <a:t>час </a:t>
            </a:r>
            <a:r>
              <a:rPr lang="en-US" dirty="0" smtClean="0"/>
              <a:t>— </a:t>
            </a:r>
            <a:r>
              <a:rPr lang="ru-RU" dirty="0" err="1"/>
              <a:t>часовий</a:t>
            </a:r>
            <a:r>
              <a:rPr lang="ru-RU" dirty="0"/>
              <a:t> кут </a:t>
            </a:r>
            <a:r>
              <a:rPr lang="ru-RU" dirty="0" err="1"/>
              <a:t>істинної</a:t>
            </a:r>
            <a:r>
              <a:rPr lang="ru-RU" dirty="0"/>
              <a:t>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іст</a:t>
            </a:r>
            <a:r>
              <a:rPr lang="ru-RU" dirty="0"/>
              <a:t> для </a:t>
            </a:r>
            <a:r>
              <a:rPr lang="ru-RU" dirty="0" err="1"/>
              <a:t>цього</a:t>
            </a:r>
            <a:r>
              <a:rPr lang="ru-RU" dirty="0"/>
              <a:t> </a:t>
            </a:r>
            <a:r>
              <a:rPr lang="ru-RU" dirty="0" err="1"/>
              <a:t>місця</a:t>
            </a:r>
            <a:r>
              <a:rPr lang="ru-RU" dirty="0"/>
              <a:t> (</a:t>
            </a:r>
            <a:r>
              <a:rPr lang="ru-RU" dirty="0" smtClean="0"/>
              <a:t>для </a:t>
            </a:r>
            <a:r>
              <a:rPr lang="ru-RU" dirty="0" err="1" smtClean="0"/>
              <a:t>місцевого</a:t>
            </a:r>
            <a:r>
              <a:rPr lang="ru-RU" dirty="0" smtClean="0"/>
              <a:t> </a:t>
            </a:r>
            <a:r>
              <a:rPr lang="ru-RU" dirty="0" err="1"/>
              <a:t>меридіана</a:t>
            </a:r>
            <a:r>
              <a:rPr lang="ru-RU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Гринвіцький</a:t>
            </a:r>
            <a:r>
              <a:rPr lang="ru-RU" b="1" dirty="0"/>
              <a:t> </a:t>
            </a:r>
            <a:r>
              <a:rPr lang="ru-RU" b="1" dirty="0" err="1"/>
              <a:t>істинний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</a:t>
            </a:r>
            <a:r>
              <a:rPr lang="ru-RU" b="1" dirty="0" err="1"/>
              <a:t>істинний</a:t>
            </a:r>
            <a:r>
              <a:rPr lang="ru-RU" b="1" dirty="0"/>
              <a:t> час за </a:t>
            </a:r>
            <a:r>
              <a:rPr lang="ru-RU" b="1" dirty="0" err="1"/>
              <a:t>Гринвічем</a:t>
            </a:r>
            <a:r>
              <a:rPr lang="ru-RU" b="1" dirty="0"/>
              <a:t> </a:t>
            </a:r>
            <a:r>
              <a:rPr lang="en-US" dirty="0" smtClean="0"/>
              <a:t>— </a:t>
            </a:r>
            <a:r>
              <a:rPr lang="ru-RU" dirty="0" err="1"/>
              <a:t>часовий</a:t>
            </a:r>
            <a:r>
              <a:rPr lang="ru-RU" dirty="0"/>
              <a:t> кут </a:t>
            </a:r>
            <a:r>
              <a:rPr lang="ru-RU" dirty="0" err="1"/>
              <a:t>істинної</a:t>
            </a:r>
            <a:r>
              <a:rPr lang="ru-RU" dirty="0"/>
              <a:t>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іст</a:t>
            </a:r>
            <a:r>
              <a:rPr lang="ru-RU" dirty="0"/>
              <a:t> на </a:t>
            </a:r>
            <a:r>
              <a:rPr lang="ru-RU" dirty="0" err="1"/>
              <a:t>гринвіцькому</a:t>
            </a:r>
            <a:r>
              <a:rPr lang="ru-RU" dirty="0"/>
              <a:t> </a:t>
            </a:r>
            <a:r>
              <a:rPr lang="ru-RU" dirty="0" err="1"/>
              <a:t>меридіані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Місцевий</a:t>
            </a:r>
            <a:r>
              <a:rPr lang="ru-RU" b="1" dirty="0"/>
              <a:t> </a:t>
            </a:r>
            <a:r>
              <a:rPr lang="ru-RU" b="1" dirty="0" err="1"/>
              <a:t>середній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en-US" dirty="0" smtClean="0"/>
              <a:t>— </a:t>
            </a:r>
            <a:r>
              <a:rPr lang="ru-RU" dirty="0" err="1"/>
              <a:t>часовий</a:t>
            </a:r>
            <a:r>
              <a:rPr lang="ru-RU" dirty="0"/>
              <a:t> кут </a:t>
            </a:r>
            <a:r>
              <a:rPr lang="ru-RU" dirty="0" err="1"/>
              <a:t>середньої</a:t>
            </a:r>
            <a:r>
              <a:rPr lang="ru-RU" dirty="0"/>
              <a:t>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серед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/>
              <a:t>Гринвіцький</a:t>
            </a:r>
            <a:r>
              <a:rPr lang="ru-RU" b="1" dirty="0"/>
              <a:t> </a:t>
            </a:r>
            <a:r>
              <a:rPr lang="ru-RU" b="1" dirty="0" err="1"/>
              <a:t>середній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b="1" dirty="0" err="1"/>
              <a:t>зорянийи</a:t>
            </a:r>
            <a:r>
              <a:rPr lang="ru-RU" b="1" dirty="0"/>
              <a:t> </a:t>
            </a:r>
            <a:r>
              <a:rPr lang="ru-RU" b="1" dirty="0" err="1"/>
              <a:t>середній</a:t>
            </a:r>
            <a:r>
              <a:rPr lang="ru-RU" b="1" dirty="0"/>
              <a:t> час за </a:t>
            </a:r>
            <a:r>
              <a:rPr lang="ru-RU" b="1" dirty="0" err="1" smtClean="0"/>
              <a:t>Гринвічем</a:t>
            </a:r>
            <a:r>
              <a:rPr lang="ru-RU" b="1" dirty="0" smtClean="0"/>
              <a:t> </a:t>
            </a:r>
            <a:r>
              <a:rPr lang="en-US" dirty="0" smtClean="0"/>
              <a:t>— </a:t>
            </a:r>
            <a:r>
              <a:rPr lang="ru-RU" dirty="0" err="1"/>
              <a:t>часовий</a:t>
            </a:r>
            <a:r>
              <a:rPr lang="ru-RU" dirty="0"/>
              <a:t> кут </a:t>
            </a:r>
            <a:r>
              <a:rPr lang="ru-RU" dirty="0" err="1"/>
              <a:t>середньої</a:t>
            </a:r>
            <a:r>
              <a:rPr lang="ru-RU" dirty="0"/>
              <a:t>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серед</a:t>
            </a:r>
            <a:r>
              <a:rPr lang="ru-RU" dirty="0"/>
              <a:t> на </a:t>
            </a:r>
            <a:r>
              <a:rPr lang="ru-RU" dirty="0" err="1"/>
              <a:t>гринвіцькому</a:t>
            </a:r>
            <a:r>
              <a:rPr lang="ru-RU" dirty="0"/>
              <a:t> </a:t>
            </a:r>
            <a:r>
              <a:rPr lang="ru-RU" dirty="0" err="1"/>
              <a:t>меридіані</a:t>
            </a:r>
            <a:r>
              <a:rPr lang="ru-RU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26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8212" y="193149"/>
            <a:ext cx="633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Юліанський</a:t>
            </a:r>
            <a:r>
              <a:rPr lang="ru-RU" sz="2800" dirty="0" smtClean="0"/>
              <a:t> та </a:t>
            </a:r>
            <a:r>
              <a:rPr lang="uk-UA" sz="2800" dirty="0" smtClean="0"/>
              <a:t>Григоріанський</a:t>
            </a:r>
            <a:r>
              <a:rPr lang="ru-RU" sz="2800" dirty="0" smtClean="0"/>
              <a:t> </a:t>
            </a:r>
            <a:r>
              <a:rPr lang="ru-RU" sz="2800" dirty="0" err="1" smtClean="0"/>
              <a:t>календар</a:t>
            </a:r>
            <a:endParaRPr lang="ru-RU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4" y="942624"/>
            <a:ext cx="3903274" cy="51358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9225" y="6300442"/>
            <a:ext cx="191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</a:t>
            </a:r>
            <a:r>
              <a:rPr lang="ru-RU" dirty="0" smtClean="0"/>
              <a:t>ай </a:t>
            </a:r>
            <a:r>
              <a:rPr lang="ru-RU" dirty="0" err="1" smtClean="0"/>
              <a:t>Юлій</a:t>
            </a:r>
            <a:r>
              <a:rPr lang="ru-RU" dirty="0" smtClean="0"/>
              <a:t> </a:t>
            </a:r>
            <a:r>
              <a:rPr lang="ru-RU" dirty="0" err="1" smtClean="0"/>
              <a:t>Цезар</a:t>
            </a:r>
            <a:endParaRPr lang="ru-RU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567003"/>
              </p:ext>
            </p:extLst>
          </p:nvPr>
        </p:nvGraphicFramePr>
        <p:xfrm>
          <a:off x="4683551" y="1444901"/>
          <a:ext cx="7263025" cy="5224873"/>
        </p:xfrm>
        <a:graphic>
          <a:graphicData uri="http://schemas.openxmlformats.org/drawingml/2006/table">
            <a:tbl>
              <a:tblPr/>
              <a:tblGrid>
                <a:gridCol w="1919130"/>
                <a:gridCol w="1585047"/>
                <a:gridCol w="3758848"/>
              </a:tblGrid>
              <a:tr h="250531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>
                          <a:effectLst/>
                        </a:rPr>
                        <a:t>Українська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назва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>
                          <a:effectLst/>
                        </a:rPr>
                        <a:t>Римська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назва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>
                          <a:effectLst/>
                        </a:rPr>
                        <a:t>Примітки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43843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Січень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Януаріус</a:t>
                      </a:r>
                      <a:r>
                        <a:rPr lang="ru-RU" sz="1400" dirty="0" smtClean="0">
                          <a:effectLst/>
                        </a:rPr>
                        <a:t> (31)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Названий в честь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дволикого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бога 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Януса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5053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Лютий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Фебруаріус</a:t>
                      </a:r>
                      <a:r>
                        <a:rPr lang="ru-RU" sz="1400" dirty="0" smtClean="0">
                          <a:effectLst/>
                        </a:rPr>
                        <a:t> (28/29)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Місяць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очищення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38430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Березень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Мартіус</a:t>
                      </a:r>
                      <a:r>
                        <a:rPr lang="ru-RU" sz="1400" dirty="0" smtClean="0">
                          <a:effectLst/>
                        </a:rPr>
                        <a:t> (31)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Названий в честь бога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війни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Марса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626327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Квітень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Апріліс</a:t>
                      </a: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(30)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Ймовірно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отримав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назву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від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слова «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апрікус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» — «той,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що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зігрівається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сонцем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5053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Травень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Майус</a:t>
                      </a: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(31)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Названий в честь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богині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Майї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5053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Червень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Юніус</a:t>
                      </a: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(30)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Названий в честь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богині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Юнони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38430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Липень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Юліус</a:t>
                      </a: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(31)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Названий в честь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імператора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Юлія</a:t>
                      </a:r>
                      <a:r>
                        <a:rPr lang="ru-RU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Цезаря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38430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Серпень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Аугустус</a:t>
                      </a: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(31)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Названий в честь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імператора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Октавіана</a:t>
                      </a:r>
                      <a:r>
                        <a:rPr lang="ru-RU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августа</a:t>
                      </a:r>
                      <a:endParaRPr lang="ru-RU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38430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Вересень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Септембер</a:t>
                      </a: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(30)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латинської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перекладається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як «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сьомий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38430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Жовтень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Октобер</a:t>
                      </a: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(31)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латинської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перекладається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як «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восьмий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38430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Листопад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Новембер</a:t>
                      </a: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(30)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латинської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перекладається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як «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дев'ятий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463832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>
                          <a:effectLst/>
                        </a:rPr>
                        <a:t>Грудень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effectLst/>
                        </a:rPr>
                        <a:t>Децембер</a:t>
                      </a:r>
                      <a:r>
                        <a:rPr lang="ru-RU" sz="1400" dirty="0" smtClean="0">
                          <a:effectLst/>
                        </a:rPr>
                        <a:t> </a:t>
                      </a:r>
                      <a:r>
                        <a:rPr lang="ru-RU" sz="1400" dirty="0" smtClean="0">
                          <a:effectLst/>
                        </a:rPr>
                        <a:t>(31)</a:t>
                      </a:r>
                      <a:endParaRPr lang="ru-RU" sz="1400" dirty="0">
                        <a:effectLst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латинської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перекладається</a:t>
                      </a:r>
                      <a:r>
                        <a:rPr lang="ru-R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як «</a:t>
                      </a:r>
                      <a:r>
                        <a:rPr lang="ru-RU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десятий</a:t>
                      </a:r>
                      <a:r>
                        <a:rPr lang="ru-RU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endParaRPr lang="ru-RU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065" marR="53065" marT="26533" marB="26533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83551" y="827334"/>
            <a:ext cx="270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 smtClean="0"/>
              <a:t>1 рік = 365 діб і 6 годин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3537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8" y="1047723"/>
            <a:ext cx="6285544" cy="41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89588" y="5764274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Григорій</a:t>
            </a:r>
            <a:r>
              <a:rPr lang="ru-RU" dirty="0" smtClean="0"/>
              <a:t> </a:t>
            </a:r>
            <a:r>
              <a:rPr lang="arn-CL" dirty="0" smtClean="0"/>
              <a:t>XIII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420093" y="128400"/>
            <a:ext cx="633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Юліанський</a:t>
            </a:r>
            <a:r>
              <a:rPr lang="ru-RU" sz="2800" dirty="0" smtClean="0"/>
              <a:t> та </a:t>
            </a:r>
            <a:r>
              <a:rPr lang="uk-UA" sz="2800" dirty="0" smtClean="0"/>
              <a:t>Григоріанський</a:t>
            </a:r>
            <a:r>
              <a:rPr lang="ru-RU" sz="2800" dirty="0" smtClean="0"/>
              <a:t> </a:t>
            </a:r>
            <a:r>
              <a:rPr lang="ru-RU" sz="2800" dirty="0" err="1" smtClean="0"/>
              <a:t>календар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994567" y="1047723"/>
            <a:ext cx="386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 smtClean="0"/>
              <a:t>1 рік = 365 діб 5 годин і 49 хвилин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910201" y="2950463"/>
            <a:ext cx="9156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1700</a:t>
            </a:r>
          </a:p>
          <a:p>
            <a:r>
              <a:rPr lang="uk-UA" sz="2800" dirty="0" smtClean="0"/>
              <a:t>1800</a:t>
            </a:r>
          </a:p>
          <a:p>
            <a:r>
              <a:rPr lang="uk-UA" sz="2800" dirty="0" smtClean="0"/>
              <a:t>1900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200" y="2540591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1600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910199" y="4207122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2000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3161" y="2540591"/>
            <a:ext cx="147989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- 366 діб</a:t>
            </a:r>
          </a:p>
          <a:p>
            <a:r>
              <a:rPr lang="uk-UA" sz="2800" dirty="0" smtClean="0"/>
              <a:t>- 365 діб</a:t>
            </a:r>
          </a:p>
          <a:p>
            <a:r>
              <a:rPr lang="uk-UA" sz="2800" dirty="0" smtClean="0"/>
              <a:t>- 365 діб</a:t>
            </a:r>
            <a:endParaRPr lang="uk-UA" sz="2800" dirty="0" smtClean="0"/>
          </a:p>
          <a:p>
            <a:r>
              <a:rPr lang="uk-UA" sz="2800" dirty="0" smtClean="0"/>
              <a:t>- 365 діб</a:t>
            </a:r>
          </a:p>
          <a:p>
            <a:r>
              <a:rPr lang="uk-UA" sz="2800" dirty="0" smtClean="0"/>
              <a:t>- 366 діб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358606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6" grpId="1"/>
      <p:bldP spid="7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FA9013-4925-49A4-A717-0A39FBE6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496" y="52363"/>
            <a:ext cx="3705101" cy="504258"/>
          </a:xfrm>
        </p:spPr>
        <p:txBody>
          <a:bodyPr>
            <a:noAutofit/>
          </a:bodyPr>
          <a:lstStyle/>
          <a:p>
            <a:pPr algn="ctr"/>
            <a:r>
              <a:rPr lang="uk-UA" sz="3600" dirty="0">
                <a:latin typeface="+mn-lt"/>
              </a:rPr>
              <a:t>Високосний </a:t>
            </a:r>
            <a:r>
              <a:rPr lang="uk-UA" sz="3600" dirty="0" smtClean="0">
                <a:latin typeface="+mn-lt"/>
              </a:rPr>
              <a:t>рік</a:t>
            </a:r>
            <a:endParaRPr lang="ru-RU" sz="3600" dirty="0">
              <a:latin typeface="+mn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26967C19-CAC7-4AF8-8F64-242DA5233816}"/>
              </a:ext>
            </a:extLst>
          </p:cNvPr>
          <p:cNvSpPr/>
          <p:nvPr/>
        </p:nvSpPr>
        <p:spPr>
          <a:xfrm>
            <a:off x="0" y="681036"/>
            <a:ext cx="11878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Високо́сний</a:t>
            </a:r>
            <a:r>
              <a:rPr lang="ru-RU" b="1" dirty="0"/>
              <a:t> </a:t>
            </a:r>
            <a:r>
              <a:rPr lang="ru-RU" b="1" dirty="0" err="1" smtClean="0"/>
              <a:t>рік</a:t>
            </a:r>
            <a:r>
              <a:rPr lang="ru-RU" b="1" dirty="0" smtClean="0"/>
              <a:t> </a:t>
            </a:r>
            <a:r>
              <a:rPr lang="ru-RU" dirty="0" smtClean="0"/>
              <a:t>— </a:t>
            </a:r>
            <a:r>
              <a:rPr lang="ru-RU" dirty="0" err="1"/>
              <a:t>рік</a:t>
            </a:r>
            <a:r>
              <a:rPr lang="ru-RU" dirty="0"/>
              <a:t> у </a:t>
            </a:r>
            <a:r>
              <a:rPr lang="ru-RU" dirty="0" err="1"/>
              <a:t>юліанському</a:t>
            </a:r>
            <a:r>
              <a:rPr lang="ru-RU" dirty="0"/>
              <a:t> та </a:t>
            </a:r>
            <a:r>
              <a:rPr lang="ru-RU" dirty="0" err="1"/>
              <a:t>григоріанському</a:t>
            </a:r>
            <a:r>
              <a:rPr lang="ru-RU" dirty="0"/>
              <a:t> календарях, </a:t>
            </a:r>
            <a:r>
              <a:rPr lang="ru-RU" dirty="0" err="1"/>
              <a:t>кількість</a:t>
            </a:r>
            <a:r>
              <a:rPr lang="ru-RU" dirty="0"/>
              <a:t> </a:t>
            </a:r>
            <a:r>
              <a:rPr lang="ru-RU" dirty="0" err="1"/>
              <a:t>днів</a:t>
            </a:r>
            <a:r>
              <a:rPr lang="ru-RU" dirty="0"/>
              <a:t> у </a:t>
            </a:r>
            <a:r>
              <a:rPr lang="ru-RU" dirty="0" err="1"/>
              <a:t>якому</a:t>
            </a:r>
            <a:r>
              <a:rPr lang="ru-RU" dirty="0"/>
              <a:t> становить 366 — на одну </a:t>
            </a:r>
            <a:r>
              <a:rPr lang="ru-RU" dirty="0" err="1"/>
              <a:t>добу</a:t>
            </a:r>
            <a:r>
              <a:rPr lang="ru-RU" dirty="0"/>
              <a:t> (зимовий день) </a:t>
            </a:r>
            <a:r>
              <a:rPr lang="ru-RU" dirty="0" err="1"/>
              <a:t>більше</a:t>
            </a:r>
            <a:r>
              <a:rPr lang="ru-RU" dirty="0"/>
              <a:t>, </a:t>
            </a:r>
            <a:r>
              <a:rPr lang="ru-RU" dirty="0" err="1"/>
              <a:t>ніж</a:t>
            </a:r>
            <a:r>
              <a:rPr lang="ru-RU" dirty="0"/>
              <a:t> у </a:t>
            </a:r>
            <a:r>
              <a:rPr lang="ru-RU" dirty="0" err="1"/>
              <a:t>звичайному</a:t>
            </a:r>
            <a:r>
              <a:rPr lang="ru-RU" dirty="0"/>
              <a:t> (</a:t>
            </a:r>
            <a:r>
              <a:rPr lang="ru-RU" dirty="0" err="1"/>
              <a:t>невисокосному</a:t>
            </a:r>
            <a:r>
              <a:rPr lang="ru-RU" dirty="0"/>
              <a:t>) </a:t>
            </a:r>
            <a:r>
              <a:rPr lang="ru-RU" dirty="0" err="1"/>
              <a:t>році</a:t>
            </a:r>
            <a:r>
              <a:rPr lang="ru-RU" dirty="0"/>
              <a:t>. У </a:t>
            </a:r>
            <a:r>
              <a:rPr lang="ru-RU" dirty="0" err="1"/>
              <a:t>такий</a:t>
            </a:r>
            <a:r>
              <a:rPr lang="ru-RU" dirty="0"/>
              <a:t> </a:t>
            </a:r>
            <a:r>
              <a:rPr lang="ru-RU" dirty="0" err="1"/>
              <a:t>рік</a:t>
            </a:r>
            <a:r>
              <a:rPr lang="ru-RU" dirty="0"/>
              <a:t> </a:t>
            </a:r>
            <a:r>
              <a:rPr lang="ru-RU" dirty="0" err="1"/>
              <a:t>місяць</a:t>
            </a:r>
            <a:r>
              <a:rPr lang="ru-RU" dirty="0"/>
              <a:t> </a:t>
            </a:r>
            <a:r>
              <a:rPr lang="ru-RU" dirty="0" err="1"/>
              <a:t>лютий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не 28, а 29 </a:t>
            </a:r>
            <a:r>
              <a:rPr lang="ru-RU" dirty="0" err="1"/>
              <a:t>днів</a:t>
            </a:r>
            <a:r>
              <a:rPr lang="ru-RU" dirty="0"/>
              <a:t>. 29 лютого — так званий </a:t>
            </a:r>
            <a:r>
              <a:rPr lang="ru-RU" dirty="0" err="1"/>
              <a:t>Касіянів</a:t>
            </a:r>
            <a:r>
              <a:rPr lang="ru-RU" dirty="0"/>
              <a:t> день. Причиною </a:t>
            </a:r>
            <a:r>
              <a:rPr lang="ru-RU" dirty="0" err="1"/>
              <a:t>його</a:t>
            </a:r>
            <a:r>
              <a:rPr lang="ru-RU" dirty="0"/>
              <a:t> </a:t>
            </a:r>
            <a:r>
              <a:rPr lang="ru-RU" dirty="0" err="1"/>
              <a:t>запровадження</a:t>
            </a:r>
            <a:r>
              <a:rPr lang="ru-RU" dirty="0"/>
              <a:t> стало </a:t>
            </a:r>
            <a:r>
              <a:rPr lang="ru-RU" dirty="0" err="1"/>
              <a:t>розуміння</a:t>
            </a:r>
            <a:r>
              <a:rPr lang="ru-RU" dirty="0"/>
              <a:t> того факту,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повний</a:t>
            </a:r>
            <a:r>
              <a:rPr lang="ru-RU" dirty="0"/>
              <a:t> </a:t>
            </a:r>
            <a:r>
              <a:rPr lang="ru-RU" dirty="0" err="1"/>
              <a:t>оберт</a:t>
            </a:r>
            <a:r>
              <a:rPr lang="ru-RU" dirty="0"/>
              <a:t> </a:t>
            </a:r>
            <a:r>
              <a:rPr lang="ru-RU" dirty="0" err="1"/>
              <a:t>навколо</a:t>
            </a:r>
            <a:r>
              <a:rPr lang="ru-RU" dirty="0"/>
              <a:t> </a:t>
            </a:r>
            <a:r>
              <a:rPr lang="ru-RU" dirty="0" err="1"/>
              <a:t>Сонця</a:t>
            </a:r>
            <a:r>
              <a:rPr lang="ru-RU" dirty="0"/>
              <a:t> планета Земля </a:t>
            </a:r>
            <a:r>
              <a:rPr lang="ru-RU" dirty="0" err="1"/>
              <a:t>робить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, </a:t>
            </a:r>
            <a:r>
              <a:rPr lang="ru-RU" dirty="0" err="1"/>
              <a:t>ніж</a:t>
            </a:r>
            <a:r>
              <a:rPr lang="ru-RU" dirty="0"/>
              <a:t> за 365 </a:t>
            </a:r>
            <a:r>
              <a:rPr lang="ru-RU" dirty="0" err="1"/>
              <a:t>днів</a:t>
            </a:r>
            <a:r>
              <a:rPr lang="ru-RU" dirty="0"/>
              <a:t> (</a:t>
            </a:r>
            <a:r>
              <a:rPr lang="ru-RU" dirty="0" err="1"/>
              <a:t>точніше</a:t>
            </a:r>
            <a:r>
              <a:rPr lang="ru-RU" dirty="0"/>
              <a:t> — за 365,24219 </a:t>
            </a:r>
            <a:r>
              <a:rPr lang="ru-RU" dirty="0" err="1"/>
              <a:t>дні</a:t>
            </a:r>
            <a:r>
              <a:rPr lang="ru-RU" dirty="0"/>
              <a:t>). Через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виникла</a:t>
            </a:r>
            <a:r>
              <a:rPr lang="ru-RU" dirty="0"/>
              <a:t> </a:t>
            </a:r>
            <a:r>
              <a:rPr lang="ru-RU" dirty="0" err="1"/>
              <a:t>необхідність</a:t>
            </a:r>
            <a:r>
              <a:rPr lang="ru-RU" dirty="0"/>
              <a:t> </a:t>
            </a:r>
            <a:r>
              <a:rPr lang="ru-RU" dirty="0" err="1"/>
              <a:t>зробити</a:t>
            </a:r>
            <a:r>
              <a:rPr lang="ru-RU" dirty="0"/>
              <a:t> поправку, додавши </a:t>
            </a:r>
            <a:r>
              <a:rPr lang="ru-RU" dirty="0" err="1"/>
              <a:t>ще</a:t>
            </a:r>
            <a:r>
              <a:rPr lang="ru-RU" dirty="0"/>
              <a:t> один день — 29 лютого.</a:t>
            </a:r>
          </a:p>
        </p:txBody>
      </p:sp>
      <p:pic>
        <p:nvPicPr>
          <p:cNvPr id="5122" name="Picture 2" descr="ÐÐ°ÑÑÐ¸Ð½ÐºÐ¸ Ð¿Ð¾ Ð·Ð°Ð¿ÑÐ¾ÑÑ ÐÐ¸ÑÐ¾ÐºÐ¾ÑÐ½Ð¸Ð¹ ÑÑÐº">
            <a:extLst>
              <a:ext uri="{FF2B5EF4-FFF2-40B4-BE49-F238E27FC236}">
                <a16:creationId xmlns:a16="http://schemas.microsoft.com/office/drawing/2014/main" xmlns="" id="{99DC9AD8-EC99-4672-AF20-BD7795FB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0" y="2284084"/>
            <a:ext cx="5916043" cy="430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ÐÐ¸ÑÐ¾ÐºÐ¾ÑÐ½Ð¸Ð¹ ÑÑÐº">
            <a:extLst>
              <a:ext uri="{FF2B5EF4-FFF2-40B4-BE49-F238E27FC236}">
                <a16:creationId xmlns:a16="http://schemas.microsoft.com/office/drawing/2014/main" xmlns="" id="{290AA5C0-8484-442D-BC48-0F7079547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88" y="2278629"/>
            <a:ext cx="5433134" cy="430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6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D5856DC4-4F3A-4876-AD03-1A48A56F500E}"/>
              </a:ext>
            </a:extLst>
          </p:cNvPr>
          <p:cNvSpPr/>
          <p:nvPr/>
        </p:nvSpPr>
        <p:spPr>
          <a:xfrm>
            <a:off x="0" y="380356"/>
            <a:ext cx="118161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Часови́й</a:t>
            </a:r>
            <a:r>
              <a:rPr lang="ru-RU" dirty="0" smtClean="0"/>
              <a:t> </a:t>
            </a:r>
            <a:r>
              <a:rPr lang="ru-RU" dirty="0" err="1"/>
              <a:t>по́яс</a:t>
            </a:r>
            <a:r>
              <a:rPr lang="ru-RU" dirty="0"/>
              <a:t> — </a:t>
            </a:r>
            <a:r>
              <a:rPr lang="ru-RU" dirty="0" err="1"/>
              <a:t>частина</a:t>
            </a:r>
            <a:r>
              <a:rPr lang="ru-RU" dirty="0"/>
              <a:t> </a:t>
            </a:r>
            <a:r>
              <a:rPr lang="ru-RU" dirty="0" err="1"/>
              <a:t>поверхні</a:t>
            </a:r>
            <a:r>
              <a:rPr lang="ru-RU" dirty="0"/>
              <a:t> </a:t>
            </a:r>
            <a:r>
              <a:rPr lang="ru-RU" dirty="0" err="1"/>
              <a:t>земної</a:t>
            </a:r>
            <a:r>
              <a:rPr lang="ru-RU" dirty="0"/>
              <a:t> </a:t>
            </a:r>
            <a:r>
              <a:rPr lang="ru-RU" dirty="0" err="1"/>
              <a:t>кулі</a:t>
            </a:r>
            <a:r>
              <a:rPr lang="ru-RU" dirty="0"/>
              <a:t>, на </a:t>
            </a:r>
            <a:r>
              <a:rPr lang="ru-RU" dirty="0" err="1"/>
              <a:t>якій</a:t>
            </a:r>
            <a:r>
              <a:rPr lang="ru-RU" dirty="0"/>
              <a:t> </a:t>
            </a:r>
            <a:r>
              <a:rPr lang="ru-RU" dirty="0" err="1"/>
              <a:t>прийнятий</a:t>
            </a:r>
            <a:r>
              <a:rPr lang="ru-RU" dirty="0"/>
              <a:t> один </a:t>
            </a:r>
            <a:r>
              <a:rPr lang="ru-RU" dirty="0" err="1"/>
              <a:t>стандартний</a:t>
            </a:r>
            <a:r>
              <a:rPr lang="ru-RU" dirty="0"/>
              <a:t> час,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часто </a:t>
            </a:r>
            <a:r>
              <a:rPr lang="ru-RU" dirty="0" err="1"/>
              <a:t>називають</a:t>
            </a:r>
            <a:r>
              <a:rPr lang="ru-RU" dirty="0"/>
              <a:t> </a:t>
            </a:r>
            <a:r>
              <a:rPr lang="ru-RU" dirty="0" err="1"/>
              <a:t>місцевим</a:t>
            </a:r>
            <a:r>
              <a:rPr lang="ru-RU" dirty="0"/>
              <a:t> часом. Для </a:t>
            </a:r>
            <a:r>
              <a:rPr lang="ru-RU" dirty="0" err="1"/>
              <a:t>зручності</a:t>
            </a:r>
            <a:r>
              <a:rPr lang="ru-RU" dirty="0"/>
              <a:t> </a:t>
            </a:r>
            <a:r>
              <a:rPr lang="ru-RU" dirty="0" err="1"/>
              <a:t>відліку</a:t>
            </a:r>
            <a:r>
              <a:rPr lang="ru-RU" dirty="0"/>
              <a:t> поточного часу вся </a:t>
            </a:r>
            <a:r>
              <a:rPr lang="ru-RU" dirty="0" err="1"/>
              <a:t>територія</a:t>
            </a:r>
            <a:r>
              <a:rPr lang="ru-RU" dirty="0"/>
              <a:t> </a:t>
            </a:r>
            <a:r>
              <a:rPr lang="ru-RU" dirty="0" err="1"/>
              <a:t>земної</a:t>
            </a:r>
            <a:r>
              <a:rPr lang="ru-RU" dirty="0"/>
              <a:t> </a:t>
            </a:r>
            <a:r>
              <a:rPr lang="ru-RU" dirty="0" err="1"/>
              <a:t>кулі</a:t>
            </a:r>
            <a:r>
              <a:rPr lang="ru-RU" dirty="0"/>
              <a:t> </a:t>
            </a:r>
            <a:r>
              <a:rPr lang="ru-RU" dirty="0" err="1"/>
              <a:t>поділена</a:t>
            </a:r>
            <a:r>
              <a:rPr lang="ru-RU" dirty="0"/>
              <a:t> на 24 </a:t>
            </a:r>
            <a:r>
              <a:rPr lang="ru-RU" dirty="0" err="1"/>
              <a:t>часові</a:t>
            </a:r>
            <a:r>
              <a:rPr lang="ru-RU" dirty="0"/>
              <a:t> </a:t>
            </a:r>
            <a:r>
              <a:rPr lang="ru-RU" dirty="0" err="1"/>
              <a:t>пояси</a:t>
            </a:r>
            <a:r>
              <a:rPr lang="ru-RU" dirty="0"/>
              <a:t> шириною в </a:t>
            </a:r>
            <a:r>
              <a:rPr lang="ru-RU" dirty="0" err="1"/>
              <a:t>середньому</a:t>
            </a:r>
            <a:r>
              <a:rPr lang="ru-RU" dirty="0"/>
              <a:t> 15°. В межах кожного такого поясу </a:t>
            </a:r>
            <a:r>
              <a:rPr lang="ru-RU" dirty="0" err="1"/>
              <a:t>встановлюється</a:t>
            </a:r>
            <a:r>
              <a:rPr lang="ru-RU" dirty="0"/>
              <a:t> </a:t>
            </a:r>
            <a:r>
              <a:rPr lang="ru-RU" dirty="0" err="1"/>
              <a:t>свій</a:t>
            </a:r>
            <a:r>
              <a:rPr lang="ru-RU" dirty="0"/>
              <a:t> </a:t>
            </a:r>
            <a:r>
              <a:rPr lang="ru-RU" dirty="0" err="1"/>
              <a:t>єдиний</a:t>
            </a:r>
            <a:r>
              <a:rPr lang="ru-RU" dirty="0"/>
              <a:t> </a:t>
            </a:r>
            <a:r>
              <a:rPr lang="ru-RU" dirty="0" err="1"/>
              <a:t>поясний</a:t>
            </a:r>
            <a:r>
              <a:rPr lang="ru-RU" dirty="0"/>
              <a:t> час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2050" name="Picture 2" descr="https://upload.wikimedia.org/wikipedia/commons/thumb/a/ad/Standard_time_zones_of_the_world.png/1920px-Standard_time_zones_of_the_world.png">
            <a:extLst>
              <a:ext uri="{FF2B5EF4-FFF2-40B4-BE49-F238E27FC236}">
                <a16:creationId xmlns:a16="http://schemas.microsoft.com/office/drawing/2014/main" xmlns="" id="{FA9C09ED-CB19-4319-BD3D-BF4A68EB7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9" y="1282535"/>
            <a:ext cx="11816178" cy="557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90695" y="11024"/>
            <a:ext cx="2649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/>
              <a:t>Часові пояси Землі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028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B6B9331-1316-4907-8E49-526B1D8A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6" y="365124"/>
            <a:ext cx="8279166" cy="6381905"/>
          </a:xfrm>
        </p:spPr>
        <p:txBody>
          <a:bodyPr>
            <a:normAutofit fontScale="70000" lnSpcReduction="20000"/>
          </a:bodyPr>
          <a:lstStyle/>
          <a:p>
            <a:r>
              <a:rPr lang="ru-RU" dirty="0" err="1"/>
              <a:t>Формування</a:t>
            </a:r>
            <a:r>
              <a:rPr lang="ru-RU" dirty="0"/>
              <a:t> </a:t>
            </a:r>
            <a:r>
              <a:rPr lang="ru-RU" dirty="0" err="1"/>
              <a:t>часових</a:t>
            </a:r>
            <a:r>
              <a:rPr lang="ru-RU" dirty="0"/>
              <a:t> </a:t>
            </a:r>
            <a:r>
              <a:rPr lang="ru-RU" dirty="0" err="1"/>
              <a:t>поясів</a:t>
            </a:r>
            <a:r>
              <a:rPr lang="ru-RU" dirty="0"/>
              <a:t> </a:t>
            </a:r>
            <a:r>
              <a:rPr lang="ru-RU" dirty="0" err="1"/>
              <a:t>пов'язане</a:t>
            </a:r>
            <a:r>
              <a:rPr lang="ru-RU" dirty="0"/>
              <a:t> з </a:t>
            </a:r>
            <a:r>
              <a:rPr lang="ru-RU" dirty="0" err="1"/>
              <a:t>прагненням</a:t>
            </a:r>
            <a:r>
              <a:rPr lang="ru-RU" dirty="0"/>
              <a:t>, з одного боку, </a:t>
            </a:r>
            <a:r>
              <a:rPr lang="ru-RU" dirty="0" err="1"/>
              <a:t>враховувати</a:t>
            </a:r>
            <a:r>
              <a:rPr lang="ru-RU" dirty="0"/>
              <a:t> </a:t>
            </a:r>
            <a:r>
              <a:rPr lang="ru-RU" dirty="0" err="1"/>
              <a:t>обертання</a:t>
            </a:r>
            <a:r>
              <a:rPr lang="ru-RU" dirty="0"/>
              <a:t> </a:t>
            </a:r>
            <a:r>
              <a:rPr lang="ru-RU" dirty="0" err="1"/>
              <a:t>Землі</a:t>
            </a:r>
            <a:r>
              <a:rPr lang="ru-RU" dirty="0"/>
              <a:t> </a:t>
            </a:r>
            <a:r>
              <a:rPr lang="ru-RU" dirty="0" err="1"/>
              <a:t>навколо</a:t>
            </a:r>
            <a:r>
              <a:rPr lang="ru-RU" dirty="0"/>
              <a:t> </a:t>
            </a:r>
            <a:r>
              <a:rPr lang="ru-RU" dirty="0" err="1"/>
              <a:t>своєї</a:t>
            </a:r>
            <a:r>
              <a:rPr lang="ru-RU" dirty="0"/>
              <a:t> </a:t>
            </a:r>
            <a:r>
              <a:rPr lang="ru-RU" dirty="0" err="1"/>
              <a:t>осі</a:t>
            </a:r>
            <a:r>
              <a:rPr lang="ru-RU" dirty="0"/>
              <a:t>, а з другого боку,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території</a:t>
            </a:r>
            <a:r>
              <a:rPr lang="ru-RU" dirty="0"/>
              <a:t> (</a:t>
            </a:r>
            <a:r>
              <a:rPr lang="ru-RU" dirty="0" err="1"/>
              <a:t>часові</a:t>
            </a:r>
            <a:r>
              <a:rPr lang="ru-RU" dirty="0"/>
              <a:t> </a:t>
            </a:r>
            <a:r>
              <a:rPr lang="ru-RU" dirty="0" err="1"/>
              <a:t>зони</a:t>
            </a:r>
            <a:r>
              <a:rPr lang="ru-RU" dirty="0"/>
              <a:t>) з </a:t>
            </a:r>
            <a:r>
              <a:rPr lang="ru-RU" dirty="0" err="1"/>
              <a:t>приблизно</a:t>
            </a:r>
            <a:r>
              <a:rPr lang="ru-RU" dirty="0"/>
              <a:t> </a:t>
            </a:r>
            <a:r>
              <a:rPr lang="ru-RU" dirty="0" err="1"/>
              <a:t>однаковим</a:t>
            </a:r>
            <a:r>
              <a:rPr lang="ru-RU" dirty="0"/>
              <a:t> </a:t>
            </a:r>
            <a:r>
              <a:rPr lang="ru-RU" dirty="0" err="1"/>
              <a:t>місцевим</a:t>
            </a:r>
            <a:r>
              <a:rPr lang="ru-RU" dirty="0"/>
              <a:t> часом таким чином,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відмінності</a:t>
            </a:r>
            <a:r>
              <a:rPr lang="ru-RU" dirty="0"/>
              <a:t> в </a:t>
            </a:r>
            <a:r>
              <a:rPr lang="ru-RU" dirty="0" err="1"/>
              <a:t>часі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ними </a:t>
            </a:r>
            <a:r>
              <a:rPr lang="ru-RU" dirty="0" err="1"/>
              <a:t>були</a:t>
            </a:r>
            <a:r>
              <a:rPr lang="ru-RU" dirty="0"/>
              <a:t> </a:t>
            </a:r>
            <a:r>
              <a:rPr lang="ru-RU" dirty="0" err="1"/>
              <a:t>кратні</a:t>
            </a:r>
            <a:r>
              <a:rPr lang="ru-RU" dirty="0"/>
              <a:t> </a:t>
            </a:r>
            <a:r>
              <a:rPr lang="ru-RU" dirty="0" err="1"/>
              <a:t>одній</a:t>
            </a:r>
            <a:r>
              <a:rPr lang="ru-RU" dirty="0"/>
              <a:t> </a:t>
            </a:r>
            <a:r>
              <a:rPr lang="ru-RU" dirty="0" err="1"/>
              <a:t>годині</a:t>
            </a:r>
            <a:r>
              <a:rPr lang="ru-RU" dirty="0"/>
              <a:t>. У </a:t>
            </a:r>
            <a:r>
              <a:rPr lang="ru-RU" dirty="0" err="1"/>
              <a:t>результаті</a:t>
            </a:r>
            <a:r>
              <a:rPr lang="ru-RU" dirty="0"/>
              <a:t> </a:t>
            </a:r>
            <a:r>
              <a:rPr lang="ru-RU" dirty="0" err="1"/>
              <a:t>досягнуто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повинно бути 24 </a:t>
            </a:r>
            <a:r>
              <a:rPr lang="ru-RU" dirty="0" err="1"/>
              <a:t>часових</a:t>
            </a:r>
            <a:r>
              <a:rPr lang="ru-RU" dirty="0"/>
              <a:t> </a:t>
            </a:r>
            <a:r>
              <a:rPr lang="ru-RU" dirty="0" err="1"/>
              <a:t>пояси</a:t>
            </a:r>
            <a:r>
              <a:rPr lang="ru-RU" dirty="0"/>
              <a:t> і </a:t>
            </a:r>
            <a:r>
              <a:rPr lang="ru-RU" dirty="0" err="1"/>
              <a:t>кожен</a:t>
            </a:r>
            <a:r>
              <a:rPr lang="ru-RU" dirty="0"/>
              <a:t> з них повинен </a:t>
            </a:r>
            <a:r>
              <a:rPr lang="ru-RU" dirty="0" err="1"/>
              <a:t>охоплювати</a:t>
            </a:r>
            <a:r>
              <a:rPr lang="ru-RU" dirty="0"/>
              <a:t> </a:t>
            </a:r>
            <a:r>
              <a:rPr lang="ru-RU" dirty="0" err="1"/>
              <a:t>територію</a:t>
            </a:r>
            <a:r>
              <a:rPr lang="ru-RU" dirty="0"/>
              <a:t> </a:t>
            </a:r>
            <a:r>
              <a:rPr lang="ru-RU" dirty="0" err="1"/>
              <a:t>приблизно</a:t>
            </a:r>
            <a:r>
              <a:rPr lang="ru-RU" dirty="0"/>
              <a:t> 15° у ширину (± 7,5° </a:t>
            </a:r>
            <a:r>
              <a:rPr lang="ru-RU" dirty="0" err="1"/>
              <a:t>щодо</a:t>
            </a:r>
            <a:r>
              <a:rPr lang="ru-RU" dirty="0"/>
              <a:t> </a:t>
            </a:r>
            <a:r>
              <a:rPr lang="ru-RU" dirty="0" err="1"/>
              <a:t>відповідного</a:t>
            </a:r>
            <a:r>
              <a:rPr lang="ru-RU" dirty="0"/>
              <a:t> </a:t>
            </a:r>
            <a:r>
              <a:rPr lang="ru-RU" dirty="0" err="1"/>
              <a:t>середнього</a:t>
            </a:r>
            <a:r>
              <a:rPr lang="ru-RU" dirty="0"/>
              <a:t> </a:t>
            </a:r>
            <a:r>
              <a:rPr lang="ru-RU" dirty="0" err="1"/>
              <a:t>меридіана</a:t>
            </a:r>
            <a:r>
              <a:rPr lang="ru-RU" dirty="0"/>
              <a:t>). Точкою </a:t>
            </a:r>
            <a:r>
              <a:rPr lang="ru-RU" dirty="0" err="1"/>
              <a:t>відліку</a:t>
            </a:r>
            <a:r>
              <a:rPr lang="ru-RU" dirty="0"/>
              <a:t> </a:t>
            </a:r>
            <a:r>
              <a:rPr lang="ru-RU" dirty="0" err="1"/>
              <a:t>прийнятий</a:t>
            </a:r>
            <a:r>
              <a:rPr lang="ru-RU" dirty="0"/>
              <a:t> </a:t>
            </a:r>
            <a:r>
              <a:rPr lang="ru-RU" dirty="0" err="1"/>
              <a:t>гринвіцький</a:t>
            </a:r>
            <a:r>
              <a:rPr lang="ru-RU" dirty="0"/>
              <a:t> </a:t>
            </a:r>
            <a:r>
              <a:rPr lang="ru-RU" dirty="0" err="1"/>
              <a:t>меридіан</a:t>
            </a:r>
            <a:r>
              <a:rPr lang="ru-RU" dirty="0"/>
              <a:t>, </a:t>
            </a:r>
            <a:r>
              <a:rPr lang="ru-RU" dirty="0" err="1"/>
              <a:t>нульовий</a:t>
            </a:r>
            <a:r>
              <a:rPr lang="ru-RU" dirty="0"/>
              <a:t> </a:t>
            </a:r>
            <a:r>
              <a:rPr lang="ru-RU" dirty="0" err="1"/>
              <a:t>меридіан</a:t>
            </a:r>
            <a:r>
              <a:rPr lang="ru-RU" dirty="0"/>
              <a:t>, </a:t>
            </a:r>
            <a:r>
              <a:rPr lang="ru-RU" dirty="0" err="1"/>
              <a:t>середній</a:t>
            </a:r>
            <a:r>
              <a:rPr lang="ru-RU" dirty="0"/>
              <a:t> </a:t>
            </a:r>
            <a:r>
              <a:rPr lang="ru-RU" dirty="0" err="1"/>
              <a:t>меридіан</a:t>
            </a:r>
            <a:r>
              <a:rPr lang="ru-RU" dirty="0"/>
              <a:t> </a:t>
            </a:r>
            <a:r>
              <a:rPr lang="ru-RU" dirty="0" err="1"/>
              <a:t>нульового</a:t>
            </a:r>
            <a:r>
              <a:rPr lang="ru-RU" dirty="0"/>
              <a:t> часового поясу.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Зараз час </a:t>
            </a:r>
            <a:r>
              <a:rPr lang="ru-RU" dirty="0" err="1"/>
              <a:t>встановлюється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всесвітнього</a:t>
            </a:r>
            <a:r>
              <a:rPr lang="ru-RU" dirty="0"/>
              <a:t> </a:t>
            </a:r>
            <a:r>
              <a:rPr lang="ru-RU" dirty="0" err="1"/>
              <a:t>координованого</a:t>
            </a:r>
            <a:r>
              <a:rPr lang="ru-RU" dirty="0"/>
              <a:t> часу (</a:t>
            </a:r>
            <a:r>
              <a:rPr lang="en-US" dirty="0"/>
              <a:t>UTC), </a:t>
            </a:r>
            <a:r>
              <a:rPr lang="ru-RU" dirty="0" err="1"/>
              <a:t>який</a:t>
            </a:r>
            <a:r>
              <a:rPr lang="ru-RU" dirty="0"/>
              <a:t> введений </a:t>
            </a:r>
            <a:r>
              <a:rPr lang="ru-RU" dirty="0" err="1"/>
              <a:t>замість</a:t>
            </a:r>
            <a:r>
              <a:rPr lang="ru-RU" dirty="0"/>
              <a:t> часу за </a:t>
            </a:r>
            <a:r>
              <a:rPr lang="ru-RU" dirty="0" err="1"/>
              <a:t>Гринвічем</a:t>
            </a:r>
            <a:r>
              <a:rPr lang="ru-RU" dirty="0"/>
              <a:t> (</a:t>
            </a:r>
            <a:r>
              <a:rPr lang="en-US" dirty="0"/>
              <a:t>GMT, </a:t>
            </a:r>
            <a:r>
              <a:rPr lang="ru-RU" dirty="0"/>
              <a:t>див. </a:t>
            </a:r>
            <a:r>
              <a:rPr lang="ru-RU" dirty="0" err="1"/>
              <a:t>Середній</a:t>
            </a:r>
            <a:r>
              <a:rPr lang="ru-RU" dirty="0"/>
              <a:t> час за </a:t>
            </a:r>
            <a:r>
              <a:rPr lang="ru-RU" dirty="0" err="1"/>
              <a:t>Гринвічем</a:t>
            </a:r>
            <a:r>
              <a:rPr lang="ru-RU" dirty="0"/>
              <a:t>). Шкала </a:t>
            </a:r>
            <a:r>
              <a:rPr lang="en-US" dirty="0"/>
              <a:t>UTC </a:t>
            </a:r>
            <a:r>
              <a:rPr lang="ru-RU" dirty="0" err="1"/>
              <a:t>базується</a:t>
            </a:r>
            <a:r>
              <a:rPr lang="ru-RU" dirty="0"/>
              <a:t> на </a:t>
            </a:r>
            <a:r>
              <a:rPr lang="ru-RU" dirty="0" err="1"/>
              <a:t>рівномірній</a:t>
            </a:r>
            <a:r>
              <a:rPr lang="ru-RU" dirty="0"/>
              <a:t> </a:t>
            </a:r>
            <a:r>
              <a:rPr lang="ru-RU" dirty="0" err="1"/>
              <a:t>шкалі</a:t>
            </a:r>
            <a:r>
              <a:rPr lang="ru-RU" dirty="0"/>
              <a:t> атомного часу (</a:t>
            </a:r>
            <a:r>
              <a:rPr lang="en-US" dirty="0"/>
              <a:t>TAI) </a:t>
            </a:r>
            <a:r>
              <a:rPr lang="ru-RU" dirty="0"/>
              <a:t>і є </a:t>
            </a:r>
            <a:r>
              <a:rPr lang="ru-RU" dirty="0" err="1"/>
              <a:t>зручнішою</a:t>
            </a:r>
            <a:r>
              <a:rPr lang="ru-RU" dirty="0"/>
              <a:t> для </a:t>
            </a:r>
            <a:r>
              <a:rPr lang="ru-RU" dirty="0" err="1"/>
              <a:t>цивільного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. </a:t>
            </a:r>
            <a:r>
              <a:rPr lang="ru-RU" dirty="0" err="1"/>
              <a:t>Часові</a:t>
            </a:r>
            <a:r>
              <a:rPr lang="ru-RU" dirty="0"/>
              <a:t> </a:t>
            </a:r>
            <a:r>
              <a:rPr lang="ru-RU" dirty="0" err="1"/>
              <a:t>пояси</a:t>
            </a:r>
            <a:r>
              <a:rPr lang="ru-RU" dirty="0"/>
              <a:t> </a:t>
            </a:r>
            <a:r>
              <a:rPr lang="ru-RU" dirty="0" err="1"/>
              <a:t>навколо</a:t>
            </a:r>
            <a:r>
              <a:rPr lang="ru-RU" dirty="0"/>
              <a:t> </a:t>
            </a:r>
            <a:r>
              <a:rPr lang="ru-RU" dirty="0" err="1"/>
              <a:t>земної</a:t>
            </a:r>
            <a:r>
              <a:rPr lang="ru-RU" dirty="0"/>
              <a:t> </a:t>
            </a:r>
            <a:r>
              <a:rPr lang="ru-RU" dirty="0" err="1"/>
              <a:t>кулі</a:t>
            </a:r>
            <a:r>
              <a:rPr lang="ru-RU" dirty="0"/>
              <a:t> </a:t>
            </a:r>
            <a:r>
              <a:rPr lang="ru-RU" dirty="0" err="1"/>
              <a:t>описуються</a:t>
            </a:r>
            <a:r>
              <a:rPr lang="ru-RU" dirty="0"/>
              <a:t> як </a:t>
            </a:r>
            <a:r>
              <a:rPr lang="ru-RU" dirty="0" err="1"/>
              <a:t>додатне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від'ємне</a:t>
            </a:r>
            <a:r>
              <a:rPr lang="ru-RU" dirty="0"/>
              <a:t> </a:t>
            </a:r>
            <a:r>
              <a:rPr lang="ru-RU" dirty="0" err="1"/>
              <a:t>зміщення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en-US" dirty="0"/>
              <a:t>UTC: </a:t>
            </a:r>
            <a:r>
              <a:rPr lang="ru-RU" dirty="0" err="1"/>
              <a:t>негативні</a:t>
            </a:r>
            <a:r>
              <a:rPr lang="ru-RU" dirty="0"/>
              <a:t> </a:t>
            </a:r>
            <a:r>
              <a:rPr lang="ru-RU" dirty="0" err="1"/>
              <a:t>зміщення</a:t>
            </a:r>
            <a:r>
              <a:rPr lang="ru-RU" dirty="0"/>
              <a:t> у </a:t>
            </a:r>
            <a:r>
              <a:rPr lang="ru-RU" dirty="0" err="1"/>
              <a:t>часових</a:t>
            </a:r>
            <a:r>
              <a:rPr lang="ru-RU" dirty="0"/>
              <a:t> </a:t>
            </a:r>
            <a:r>
              <a:rPr lang="ru-RU" dirty="0" err="1"/>
              <a:t>поясів</a:t>
            </a:r>
            <a:r>
              <a:rPr lang="ru-RU" dirty="0"/>
              <a:t> на </a:t>
            </a:r>
            <a:r>
              <a:rPr lang="ru-RU" dirty="0" err="1"/>
              <a:t>захід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нульового</a:t>
            </a:r>
            <a:r>
              <a:rPr lang="ru-RU" dirty="0"/>
              <a:t> </a:t>
            </a:r>
            <a:r>
              <a:rPr lang="ru-RU" dirty="0" err="1"/>
              <a:t>меридіана</a:t>
            </a:r>
            <a:r>
              <a:rPr lang="ru-RU" dirty="0"/>
              <a:t>, </a:t>
            </a:r>
            <a:r>
              <a:rPr lang="ru-RU" dirty="0" err="1"/>
              <a:t>позитивні</a:t>
            </a:r>
            <a:r>
              <a:rPr lang="ru-RU" dirty="0"/>
              <a:t> — на </a:t>
            </a:r>
            <a:r>
              <a:rPr lang="ru-RU" dirty="0" err="1"/>
              <a:t>схід</a:t>
            </a:r>
            <a:r>
              <a:rPr lang="ru-RU" dirty="0"/>
              <a:t>. </a:t>
            </a:r>
            <a:r>
              <a:rPr lang="ru-RU" dirty="0" err="1"/>
              <a:t>Часові</a:t>
            </a:r>
            <a:r>
              <a:rPr lang="ru-RU" dirty="0"/>
              <a:t> </a:t>
            </a:r>
            <a:r>
              <a:rPr lang="ru-RU" dirty="0" err="1"/>
              <a:t>пояси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бути </a:t>
            </a:r>
            <a:r>
              <a:rPr lang="ru-RU" dirty="0" err="1"/>
              <a:t>скориговані</a:t>
            </a:r>
            <a:r>
              <a:rPr lang="ru-RU" dirty="0"/>
              <a:t> у </a:t>
            </a:r>
            <a:r>
              <a:rPr lang="ru-RU" dirty="0" err="1"/>
              <a:t>стандартну</a:t>
            </a:r>
            <a:r>
              <a:rPr lang="ru-RU" dirty="0"/>
              <a:t> </a:t>
            </a:r>
            <a:r>
              <a:rPr lang="ru-RU" dirty="0" err="1"/>
              <a:t>сезонність</a:t>
            </a:r>
            <a:r>
              <a:rPr lang="ru-RU" dirty="0"/>
              <a:t>. Для тих </a:t>
            </a:r>
            <a:r>
              <a:rPr lang="ru-RU" dirty="0" err="1"/>
              <a:t>країн</a:t>
            </a:r>
            <a:r>
              <a:rPr lang="ru-RU" dirty="0"/>
              <a:t> і </a:t>
            </a:r>
            <a:r>
              <a:rPr lang="ru-RU" dirty="0" err="1"/>
              <a:t>регіонів</a:t>
            </a:r>
            <a:r>
              <a:rPr lang="ru-RU" dirty="0"/>
              <a:t>, де </a:t>
            </a:r>
            <a:r>
              <a:rPr lang="ru-RU" dirty="0" err="1"/>
              <a:t>переходять</a:t>
            </a:r>
            <a:r>
              <a:rPr lang="ru-RU" dirty="0"/>
              <a:t> на </a:t>
            </a:r>
            <a:r>
              <a:rPr lang="ru-RU" dirty="0" err="1"/>
              <a:t>літній</a:t>
            </a:r>
            <a:r>
              <a:rPr lang="ru-RU" dirty="0"/>
              <a:t> час, </a:t>
            </a:r>
            <a:r>
              <a:rPr lang="ru-RU" dirty="0" err="1"/>
              <a:t>зміщення</a:t>
            </a:r>
            <a:r>
              <a:rPr lang="ru-RU" dirty="0"/>
              <a:t> </a:t>
            </a:r>
            <a:r>
              <a:rPr lang="ru-RU" dirty="0" err="1"/>
              <a:t>відносно</a:t>
            </a:r>
            <a:r>
              <a:rPr lang="ru-RU" dirty="0"/>
              <a:t> </a:t>
            </a:r>
            <a:r>
              <a:rPr lang="en-US" dirty="0"/>
              <a:t>UTC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змінюється</a:t>
            </a:r>
            <a:r>
              <a:rPr lang="ru-RU" dirty="0"/>
              <a:t> (</a:t>
            </a:r>
            <a:r>
              <a:rPr lang="ru-RU" dirty="0" err="1"/>
              <a:t>зазвичай</a:t>
            </a:r>
            <a:r>
              <a:rPr lang="ru-RU" dirty="0"/>
              <a:t> +1 година).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443761D-A706-455F-9519-80085C1D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60" y="195308"/>
            <a:ext cx="3221854" cy="3221854"/>
          </a:xfrm>
          <a:prstGeom prst="rect">
            <a:avLst/>
          </a:prstGeom>
        </p:spPr>
      </p:pic>
      <p:pic>
        <p:nvPicPr>
          <p:cNvPr id="3074" name="Picture 2" descr="https://upload.wikimedia.org/wikipedia/commons/thumb/1/16/Time_zones_of_Europe_%28Crimea_disputed%29.svg/593px-Time_zones_of_Europe_%28Crimea_disputed%29.svg.png">
            <a:extLst>
              <a:ext uri="{FF2B5EF4-FFF2-40B4-BE49-F238E27FC236}">
                <a16:creationId xmlns:a16="http://schemas.microsoft.com/office/drawing/2014/main" xmlns="" id="{4B52B443-DF2D-4136-8874-4E4C6B15B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261" y="3524435"/>
            <a:ext cx="3221854" cy="32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71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33940D-2AD1-456C-8C4C-A0CB2C48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86" y="106840"/>
            <a:ext cx="10515600" cy="641047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err="1"/>
              <a:t>Літній</a:t>
            </a:r>
            <a:r>
              <a:rPr lang="ru-RU" b="1" dirty="0"/>
              <a:t> час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DCA58DD-DDAB-41DC-9202-05F4228D7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928980"/>
            <a:ext cx="12024804" cy="6088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 err="1"/>
              <a:t>Літній</a:t>
            </a:r>
            <a:r>
              <a:rPr lang="ru-RU" sz="1800" b="1" dirty="0"/>
              <a:t> час</a:t>
            </a:r>
            <a:r>
              <a:rPr lang="ru-RU" sz="1800" dirty="0"/>
              <a:t> (</a:t>
            </a:r>
            <a:r>
              <a:rPr lang="ru-RU" sz="1800" dirty="0" err="1"/>
              <a:t>відомий</a:t>
            </a:r>
            <a:r>
              <a:rPr lang="ru-RU" sz="1800" dirty="0"/>
              <a:t> </a:t>
            </a:r>
            <a:r>
              <a:rPr lang="ru-RU" sz="1800" dirty="0" err="1"/>
              <a:t>також</a:t>
            </a:r>
            <a:r>
              <a:rPr lang="ru-RU" sz="1800" dirty="0"/>
              <a:t> як </a:t>
            </a:r>
            <a:r>
              <a:rPr lang="en-US" sz="1800" b="1" dirty="0"/>
              <a:t>Daylight Saving Time (DST)</a:t>
            </a:r>
            <a:r>
              <a:rPr lang="en-US" sz="1800" dirty="0"/>
              <a:t>, </a:t>
            </a:r>
            <a:r>
              <a:rPr lang="ru-RU" sz="1800" dirty="0" err="1"/>
              <a:t>згідно</a:t>
            </a:r>
            <a:r>
              <a:rPr lang="ru-RU" sz="1800" dirty="0"/>
              <a:t> з </a:t>
            </a:r>
            <a:r>
              <a:rPr lang="ru-RU" sz="1800" dirty="0" err="1"/>
              <a:t>його</a:t>
            </a:r>
            <a:r>
              <a:rPr lang="ru-RU" sz="1800" dirty="0"/>
              <a:t> </a:t>
            </a:r>
            <a:r>
              <a:rPr lang="ru-RU" sz="1800" dirty="0" err="1"/>
              <a:t>назвою</a:t>
            </a:r>
            <a:r>
              <a:rPr lang="ru-RU" sz="1800" dirty="0"/>
              <a:t> в </a:t>
            </a:r>
            <a:r>
              <a:rPr lang="ru-RU" sz="1800" dirty="0" err="1"/>
              <a:t>американському</a:t>
            </a:r>
            <a:r>
              <a:rPr lang="ru-RU" sz="1800" dirty="0"/>
              <a:t> </a:t>
            </a:r>
            <a:r>
              <a:rPr lang="ru-RU" sz="1800" dirty="0" err="1"/>
              <a:t>варіанті</a:t>
            </a:r>
            <a:r>
              <a:rPr lang="ru-RU" sz="1800" dirty="0"/>
              <a:t> </a:t>
            </a:r>
            <a:r>
              <a:rPr lang="ru-RU" sz="1800" dirty="0" err="1"/>
              <a:t>англійської</a:t>
            </a:r>
            <a:r>
              <a:rPr lang="ru-RU" sz="1800" dirty="0"/>
              <a:t> </a:t>
            </a:r>
            <a:r>
              <a:rPr lang="ru-RU" sz="1800" dirty="0" err="1"/>
              <a:t>мови</a:t>
            </a:r>
            <a:r>
              <a:rPr lang="ru-RU" sz="1800" dirty="0"/>
              <a:t>) — </a:t>
            </a:r>
            <a:r>
              <a:rPr lang="ru-RU" sz="1800" dirty="0" err="1"/>
              <a:t>місцевий</a:t>
            </a:r>
            <a:r>
              <a:rPr lang="ru-RU" sz="1800" dirty="0"/>
              <a:t> час,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встановлюється</a:t>
            </a:r>
            <a:r>
              <a:rPr lang="ru-RU" sz="1800" dirty="0"/>
              <a:t> на </a:t>
            </a:r>
            <a:r>
              <a:rPr lang="ru-RU" sz="1800" dirty="0" err="1"/>
              <a:t>певній</a:t>
            </a:r>
            <a:r>
              <a:rPr lang="ru-RU" sz="1800" dirty="0"/>
              <a:t> </a:t>
            </a:r>
            <a:r>
              <a:rPr lang="ru-RU" sz="1800" dirty="0" err="1"/>
              <a:t>території</a:t>
            </a:r>
            <a:r>
              <a:rPr lang="ru-RU" sz="1800" dirty="0"/>
              <a:t> на </a:t>
            </a:r>
            <a:r>
              <a:rPr lang="ru-RU" sz="1800" dirty="0" err="1"/>
              <a:t>літній</a:t>
            </a:r>
            <a:r>
              <a:rPr lang="ru-RU" sz="1800" dirty="0"/>
              <a:t> </a:t>
            </a:r>
            <a:r>
              <a:rPr lang="ru-RU" sz="1800" dirty="0" err="1"/>
              <a:t>період</a:t>
            </a:r>
            <a:r>
              <a:rPr lang="ru-RU" sz="1800" dirty="0"/>
              <a:t> року. </a:t>
            </a:r>
            <a:r>
              <a:rPr lang="ru-RU" sz="1800" dirty="0" err="1"/>
              <a:t>Зазвичай</a:t>
            </a:r>
            <a:r>
              <a:rPr lang="ru-RU" sz="1800" dirty="0"/>
              <a:t> є </a:t>
            </a:r>
            <a:r>
              <a:rPr lang="ru-RU" sz="1800" dirty="0" err="1"/>
              <a:t>більшим</a:t>
            </a:r>
            <a:r>
              <a:rPr lang="ru-RU" sz="1800" dirty="0"/>
              <a:t> на годину </a:t>
            </a:r>
            <a:r>
              <a:rPr lang="ru-RU" sz="1800" dirty="0" err="1"/>
              <a:t>від</a:t>
            </a:r>
            <a:r>
              <a:rPr lang="ru-RU" sz="1800" dirty="0"/>
              <a:t> стандартного часу, </a:t>
            </a:r>
            <a:r>
              <a:rPr lang="ru-RU" sz="1800" dirty="0" err="1"/>
              <a:t>який</a:t>
            </a:r>
            <a:r>
              <a:rPr lang="ru-RU" sz="1800" dirty="0"/>
              <a:t> </a:t>
            </a:r>
            <a:r>
              <a:rPr lang="ru-RU" sz="1800" dirty="0" err="1"/>
              <a:t>іноді</a:t>
            </a:r>
            <a:r>
              <a:rPr lang="ru-RU" sz="1800" dirty="0"/>
              <a:t> </a:t>
            </a:r>
            <a:r>
              <a:rPr lang="ru-RU" sz="1800" dirty="0" err="1"/>
              <a:t>некоректно</a:t>
            </a:r>
            <a:r>
              <a:rPr lang="ru-RU" sz="1800" dirty="0"/>
              <a:t> </a:t>
            </a:r>
            <a:r>
              <a:rPr lang="ru-RU" sz="1800" dirty="0" err="1"/>
              <a:t>називають</a:t>
            </a:r>
            <a:r>
              <a:rPr lang="ru-RU" sz="1800" dirty="0"/>
              <a:t> «</a:t>
            </a:r>
            <a:r>
              <a:rPr lang="ru-RU" sz="1800" dirty="0" err="1"/>
              <a:t>зимовим</a:t>
            </a:r>
            <a:r>
              <a:rPr lang="ru-RU" sz="1800" dirty="0"/>
              <a:t>», </a:t>
            </a:r>
            <a:r>
              <a:rPr lang="ru-RU" sz="1800" dirty="0" err="1"/>
              <a:t>прийнятого</a:t>
            </a:r>
            <a:r>
              <a:rPr lang="ru-RU" sz="1800" dirty="0"/>
              <a:t> на </a:t>
            </a:r>
            <a:r>
              <a:rPr lang="ru-RU" sz="1800" dirty="0" err="1"/>
              <a:t>цій</a:t>
            </a:r>
            <a:r>
              <a:rPr lang="ru-RU" sz="1800" dirty="0"/>
              <a:t> </a:t>
            </a:r>
            <a:r>
              <a:rPr lang="ru-RU" sz="1800" dirty="0" err="1"/>
              <a:t>території</a:t>
            </a:r>
            <a:r>
              <a:rPr lang="ru-RU" sz="1800" dirty="0"/>
              <a:t>.</a:t>
            </a:r>
          </a:p>
        </p:txBody>
      </p:sp>
      <p:pic>
        <p:nvPicPr>
          <p:cNvPr id="4098" name="Picture 2" descr="https://upload.wikimedia.org/wikipedia/commons/thumb/2/29/DaylightSaving-World-Subdivisions.png/1920px-DaylightSaving-World-Subdivisions.png">
            <a:extLst>
              <a:ext uri="{FF2B5EF4-FFF2-40B4-BE49-F238E27FC236}">
                <a16:creationId xmlns:a16="http://schemas.microsoft.com/office/drawing/2014/main" xmlns="" id="{AE4C1175-0053-4A04-9F7D-65FA56EE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52" y="1873786"/>
            <a:ext cx="9334383" cy="467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F45378A4-05E6-4145-A1BA-EF57FE36EE20}"/>
              </a:ext>
            </a:extLst>
          </p:cNvPr>
          <p:cNvSpPr/>
          <p:nvPr/>
        </p:nvSpPr>
        <p:spPr>
          <a:xfrm>
            <a:off x="83598" y="2195199"/>
            <a:ext cx="3212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Перехід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літній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час у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світі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CB36FE5D-00BC-40E0-A292-05A87B554566}"/>
              </a:ext>
            </a:extLst>
          </p:cNvPr>
          <p:cNvSpPr/>
          <p:nvPr/>
        </p:nvSpPr>
        <p:spPr>
          <a:xfrm>
            <a:off x="162962" y="2699310"/>
            <a:ext cx="774441" cy="201808"/>
          </a:xfrm>
          <a:prstGeom prst="rect">
            <a:avLst/>
          </a:prstGeom>
          <a:solidFill>
            <a:srgbClr val="3C6EDE"/>
          </a:solidFill>
          <a:ln>
            <a:solidFill>
              <a:srgbClr val="3C6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49D9C9A-A785-4EBE-9FB2-F5F4A01D3383}"/>
              </a:ext>
            </a:extLst>
          </p:cNvPr>
          <p:cNvSpPr/>
          <p:nvPr/>
        </p:nvSpPr>
        <p:spPr>
          <a:xfrm>
            <a:off x="937403" y="2632020"/>
            <a:ext cx="21707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ru-R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Використовують</a:t>
            </a:r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зараз</a:t>
            </a:r>
            <a:endParaRPr lang="ru-RU" sz="14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F2192C61-0ECF-4E0E-B00B-426E664554BE}"/>
              </a:ext>
            </a:extLst>
          </p:cNvPr>
          <p:cNvSpPr/>
          <p:nvPr/>
        </p:nvSpPr>
        <p:spPr>
          <a:xfrm>
            <a:off x="162961" y="3350877"/>
            <a:ext cx="774441" cy="201808"/>
          </a:xfrm>
          <a:prstGeom prst="rect">
            <a:avLst/>
          </a:prstGeom>
          <a:solidFill>
            <a:srgbClr val="E86500"/>
          </a:solidFill>
          <a:ln>
            <a:solidFill>
              <a:srgbClr val="E86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CE3F7787-D9AD-4F9F-AD52-1871500D18C1}"/>
              </a:ext>
            </a:extLst>
          </p:cNvPr>
          <p:cNvSpPr/>
          <p:nvPr/>
        </p:nvSpPr>
        <p:spPr>
          <a:xfrm>
            <a:off x="981544" y="3298644"/>
            <a:ext cx="1291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ru-R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Скасований</a:t>
            </a:r>
            <a:endParaRPr lang="ru-RU" sz="1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0E987E74-9FAC-4B79-B37E-1ABCCDC46BAE}"/>
              </a:ext>
            </a:extLst>
          </p:cNvPr>
          <p:cNvSpPr/>
          <p:nvPr/>
        </p:nvSpPr>
        <p:spPr>
          <a:xfrm>
            <a:off x="162961" y="4029375"/>
            <a:ext cx="774441" cy="201808"/>
          </a:xfrm>
          <a:prstGeom prst="rect">
            <a:avLst/>
          </a:prstGeom>
          <a:solidFill>
            <a:srgbClr val="BE0B00"/>
          </a:solidFill>
          <a:ln>
            <a:solidFill>
              <a:srgbClr val="BE0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AC0E54E0-E6B8-48FD-BD4E-56B03AD8DB2E}"/>
              </a:ext>
            </a:extLst>
          </p:cNvPr>
          <p:cNvSpPr/>
          <p:nvPr/>
        </p:nvSpPr>
        <p:spPr>
          <a:xfrm>
            <a:off x="988052" y="3963765"/>
            <a:ext cx="2569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ru-R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Ніколи</a:t>
            </a:r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не </a:t>
            </a:r>
            <a:r>
              <a:rPr lang="ru-R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використовували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2736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922</Words>
  <Application>Microsoft Office PowerPoint</Application>
  <PresentationFormat>Widescreen</PresentationFormat>
  <Paragraphs>102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Час та Календар</vt:lpstr>
      <vt:lpstr>PowerPoint Presentation</vt:lpstr>
      <vt:lpstr>Залежно від місця розрізняють:</vt:lpstr>
      <vt:lpstr>PowerPoint Presentation</vt:lpstr>
      <vt:lpstr>PowerPoint Presentation</vt:lpstr>
      <vt:lpstr>Високосний рік</vt:lpstr>
      <vt:lpstr>PowerPoint Presentation</vt:lpstr>
      <vt:lpstr>PowerPoint Presentation</vt:lpstr>
      <vt:lpstr>Літній час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27</cp:revision>
  <dcterms:created xsi:type="dcterms:W3CDTF">2018-10-23T17:41:08Z</dcterms:created>
  <dcterms:modified xsi:type="dcterms:W3CDTF">2018-10-24T00:10:21Z</dcterms:modified>
</cp:coreProperties>
</file>